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3"/>
  </p:notesMasterIdLst>
  <p:sldIdLst>
    <p:sldId id="678" r:id="rId2"/>
    <p:sldId id="679" r:id="rId3"/>
    <p:sldId id="681" r:id="rId4"/>
    <p:sldId id="638" r:id="rId5"/>
    <p:sldId id="642" r:id="rId6"/>
    <p:sldId id="682" r:id="rId7"/>
    <p:sldId id="643" r:id="rId8"/>
    <p:sldId id="688" r:id="rId9"/>
    <p:sldId id="654" r:id="rId10"/>
    <p:sldId id="645" r:id="rId11"/>
    <p:sldId id="655" r:id="rId12"/>
    <p:sldId id="640" r:id="rId13"/>
    <p:sldId id="701" r:id="rId14"/>
    <p:sldId id="647" r:id="rId15"/>
    <p:sldId id="683" r:id="rId16"/>
    <p:sldId id="656" r:id="rId17"/>
    <p:sldId id="657" r:id="rId18"/>
    <p:sldId id="703" r:id="rId19"/>
    <p:sldId id="704" r:id="rId20"/>
    <p:sldId id="705" r:id="rId21"/>
    <p:sldId id="706" r:id="rId22"/>
    <p:sldId id="687" r:id="rId23"/>
    <p:sldId id="689" r:id="rId24"/>
    <p:sldId id="690" r:id="rId25"/>
    <p:sldId id="646" r:id="rId26"/>
    <p:sldId id="648" r:id="rId27"/>
    <p:sldId id="659" r:id="rId28"/>
    <p:sldId id="691" r:id="rId29"/>
    <p:sldId id="661" r:id="rId30"/>
    <p:sldId id="520" r:id="rId31"/>
    <p:sldId id="707" r:id="rId32"/>
    <p:sldId id="708" r:id="rId33"/>
    <p:sldId id="639" r:id="rId34"/>
    <p:sldId id="684" r:id="rId35"/>
    <p:sldId id="458" r:id="rId36"/>
    <p:sldId id="616" r:id="rId37"/>
    <p:sldId id="627" r:id="rId38"/>
    <p:sldId id="312" r:id="rId39"/>
    <p:sldId id="665" r:id="rId40"/>
    <p:sldId id="587" r:id="rId41"/>
    <p:sldId id="666" r:id="rId42"/>
    <p:sldId id="460" r:id="rId43"/>
    <p:sldId id="668" r:id="rId44"/>
    <p:sldId id="667" r:id="rId45"/>
    <p:sldId id="670" r:id="rId46"/>
    <p:sldId id="585" r:id="rId47"/>
    <p:sldId id="669" r:id="rId48"/>
    <p:sldId id="459" r:id="rId49"/>
    <p:sldId id="692" r:id="rId50"/>
    <p:sldId id="698" r:id="rId51"/>
    <p:sldId id="695" r:id="rId52"/>
    <p:sldId id="699" r:id="rId53"/>
    <p:sldId id="696" r:id="rId54"/>
    <p:sldId id="697" r:id="rId55"/>
    <p:sldId id="700" r:id="rId56"/>
    <p:sldId id="461" r:id="rId57"/>
    <p:sldId id="685" r:id="rId58"/>
    <p:sldId id="588" r:id="rId59"/>
    <p:sldId id="589" r:id="rId60"/>
    <p:sldId id="318" r:id="rId61"/>
    <p:sldId id="632" r:id="rId62"/>
    <p:sldId id="593" r:id="rId63"/>
    <p:sldId id="595" r:id="rId64"/>
    <p:sldId id="630" r:id="rId65"/>
    <p:sldId id="601" r:id="rId66"/>
    <p:sldId id="633" r:id="rId67"/>
    <p:sldId id="634" r:id="rId68"/>
    <p:sldId id="635" r:id="rId69"/>
    <p:sldId id="594" r:id="rId70"/>
    <p:sldId id="596" r:id="rId71"/>
    <p:sldId id="637" r:id="rId72"/>
    <p:sldId id="598" r:id="rId73"/>
    <p:sldId id="599" r:id="rId74"/>
    <p:sldId id="600" r:id="rId75"/>
    <p:sldId id="606" r:id="rId76"/>
    <p:sldId id="607" r:id="rId77"/>
    <p:sldId id="609" r:id="rId78"/>
    <p:sldId id="612" r:id="rId79"/>
    <p:sldId id="613" r:id="rId80"/>
    <p:sldId id="608" r:id="rId81"/>
    <p:sldId id="610" r:id="rId82"/>
  </p:sldIdLst>
  <p:sldSz cx="12192000" cy="6858000"/>
  <p:notesSz cx="6858000" cy="9144000"/>
  <p:embeddedFontLst>
    <p:embeddedFont>
      <p:font typeface="楷体" panose="02010609060101010101" charset="-122"/>
      <p:regular r:id="rId84"/>
    </p:embeddedFon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alibri Light" panose="020F0302020204030204" pitchFamily="34" charset="0"/>
      <p:regular r:id="rId89"/>
      <p:italic r:id="rId90"/>
    </p:embeddedFont>
    <p:embeddedFont>
      <p:font typeface="Cambria Math" panose="02040503050406030204" pitchFamily="18" charset="0"/>
      <p:regular r:id="rId91"/>
    </p:embeddedFont>
    <p:embeddedFont>
      <p:font typeface="KaiTi" panose="02010609060101010101" pitchFamily="49" charset="-122"/>
      <p:regular r:id="rId92"/>
    </p:embeddedFont>
    <p:embeddedFont>
      <p:font typeface="华文楷体" panose="02010600040101010101" pitchFamily="2" charset="-122"/>
      <p:regular r:id="rId93"/>
    </p:embeddedFont>
    <p:embeddedFont>
      <p:font typeface="宋体" panose="02010600030101010101" pitchFamily="2" charset="-122"/>
      <p:regular r:id="rId94"/>
    </p:embeddedFont>
    <p:embeddedFont>
      <p:font typeface="微软雅黑" panose="020B0503020204020204" pitchFamily="34" charset="-122"/>
      <p:regular r:id="rId95"/>
      <p:bold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679"/>
            <p14:sldId id="681"/>
            <p14:sldId id="638"/>
            <p14:sldId id="642"/>
            <p14:sldId id="682"/>
            <p14:sldId id="643"/>
            <p14:sldId id="688"/>
            <p14:sldId id="654"/>
            <p14:sldId id="645"/>
            <p14:sldId id="655"/>
            <p14:sldId id="640"/>
            <p14:sldId id="701"/>
            <p14:sldId id="647"/>
            <p14:sldId id="683"/>
            <p14:sldId id="656"/>
            <p14:sldId id="657"/>
            <p14:sldId id="703"/>
            <p14:sldId id="704"/>
            <p14:sldId id="705"/>
            <p14:sldId id="706"/>
            <p14:sldId id="687"/>
            <p14:sldId id="689"/>
            <p14:sldId id="690"/>
            <p14:sldId id="646"/>
            <p14:sldId id="648"/>
            <p14:sldId id="659"/>
            <p14:sldId id="691"/>
            <p14:sldId id="661"/>
            <p14:sldId id="520"/>
            <p14:sldId id="707"/>
            <p14:sldId id="708"/>
            <p14:sldId id="639"/>
            <p14:sldId id="684"/>
            <p14:sldId id="458"/>
            <p14:sldId id="616"/>
            <p14:sldId id="627"/>
            <p14:sldId id="312"/>
            <p14:sldId id="665"/>
            <p14:sldId id="587"/>
            <p14:sldId id="666"/>
            <p14:sldId id="460"/>
            <p14:sldId id="668"/>
            <p14:sldId id="667"/>
            <p14:sldId id="670"/>
            <p14:sldId id="585"/>
            <p14:sldId id="669"/>
            <p14:sldId id="459"/>
            <p14:sldId id="692"/>
            <p14:sldId id="698"/>
            <p14:sldId id="695"/>
            <p14:sldId id="699"/>
            <p14:sldId id="696"/>
            <p14:sldId id="697"/>
            <p14:sldId id="700"/>
            <p14:sldId id="461"/>
            <p14:sldId id="685"/>
            <p14:sldId id="588"/>
            <p14:sldId id="589"/>
            <p14:sldId id="318"/>
            <p14:sldId id="632"/>
            <p14:sldId id="593"/>
            <p14:sldId id="595"/>
            <p14:sldId id="630"/>
            <p14:sldId id="601"/>
            <p14:sldId id="633"/>
            <p14:sldId id="634"/>
            <p14:sldId id="635"/>
            <p14:sldId id="594"/>
            <p14:sldId id="596"/>
            <p14:sldId id="637"/>
            <p14:sldId id="598"/>
            <p14:sldId id="599"/>
            <p14:sldId id="600"/>
            <p14:sldId id="606"/>
            <p14:sldId id="607"/>
            <p14:sldId id="609"/>
            <p14:sldId id="612"/>
            <p14:sldId id="613"/>
            <p14:sldId id="608"/>
            <p14:sldId id="6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4"/>
    <a:srgbClr val="7030A0"/>
    <a:srgbClr val="E6E6E6"/>
    <a:srgbClr val="A8EFC6"/>
    <a:srgbClr val="DED5FF"/>
    <a:srgbClr val="002060"/>
    <a:srgbClr val="0000FF"/>
    <a:srgbClr val="44546A"/>
    <a:srgbClr val="5B9BD5"/>
    <a:srgbClr val="C6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48"/>
      </p:cViewPr>
      <p:guideLst>
        <p:guide orient="horz" pos="2931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nfc.org/courses/isl/Lesson%203/Summary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nfc.org/courses/isl/Lesson%203/Summary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nfc.org/courses/isl/Lesson%203/Summary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7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1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12.png"/><Relationship Id="rId7" Type="http://schemas.openxmlformats.org/officeDocument/2006/relationships/image" Target="../media/image75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0.png"/><Relationship Id="rId18" Type="http://schemas.openxmlformats.org/officeDocument/2006/relationships/image" Target="../media/image290.png"/><Relationship Id="rId26" Type="http://schemas.openxmlformats.org/officeDocument/2006/relationships/image" Target="../media/image780.png"/><Relationship Id="rId3" Type="http://schemas.openxmlformats.org/officeDocument/2006/relationships/image" Target="../media/image144.png"/><Relationship Id="rId21" Type="http://schemas.openxmlformats.org/officeDocument/2006/relationships/image" Target="../media/image32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17" Type="http://schemas.openxmlformats.org/officeDocument/2006/relationships/image" Target="../media/image280.png"/><Relationship Id="rId25" Type="http://schemas.openxmlformats.org/officeDocument/2006/relationships/image" Target="../media/image79.png"/><Relationship Id="rId2" Type="http://schemas.openxmlformats.org/officeDocument/2006/relationships/image" Target="../media/image1310.png"/><Relationship Id="rId16" Type="http://schemas.openxmlformats.org/officeDocument/2006/relationships/image" Target="../media/image270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24" Type="http://schemas.openxmlformats.org/officeDocument/2006/relationships/image" Target="../media/image781.png"/><Relationship Id="rId5" Type="http://schemas.openxmlformats.org/officeDocument/2006/relationships/image" Target="../media/image160.png"/><Relationship Id="rId15" Type="http://schemas.openxmlformats.org/officeDocument/2006/relationships/image" Target="../media/image260.png"/><Relationship Id="rId23" Type="http://schemas.openxmlformats.org/officeDocument/2006/relationships/image" Target="../media/image771.png"/><Relationship Id="rId10" Type="http://schemas.openxmlformats.org/officeDocument/2006/relationships/image" Target="../media/image210.png"/><Relationship Id="rId19" Type="http://schemas.openxmlformats.org/officeDocument/2006/relationships/image" Target="../media/image30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Relationship Id="rId22" Type="http://schemas.openxmlformats.org/officeDocument/2006/relationships/image" Target="../media/image3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18" Type="http://schemas.openxmlformats.org/officeDocument/2006/relationships/image" Target="../media/image600.png"/><Relationship Id="rId3" Type="http://schemas.openxmlformats.org/officeDocument/2006/relationships/image" Target="../media/image450.png"/><Relationship Id="rId21" Type="http://schemas.openxmlformats.org/officeDocument/2006/relationships/image" Target="../media/image63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17" Type="http://schemas.openxmlformats.org/officeDocument/2006/relationships/image" Target="../media/image590.png"/><Relationship Id="rId25" Type="http://schemas.openxmlformats.org/officeDocument/2006/relationships/image" Target="../media/image91.png"/><Relationship Id="rId2" Type="http://schemas.openxmlformats.org/officeDocument/2006/relationships/image" Target="../media/image440.png"/><Relationship Id="rId16" Type="http://schemas.openxmlformats.org/officeDocument/2006/relationships/image" Target="../media/image580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24" Type="http://schemas.openxmlformats.org/officeDocument/2006/relationships/image" Target="../media/image90.png"/><Relationship Id="rId5" Type="http://schemas.openxmlformats.org/officeDocument/2006/relationships/image" Target="../media/image470.png"/><Relationship Id="rId15" Type="http://schemas.openxmlformats.org/officeDocument/2006/relationships/image" Target="../media/image570.png"/><Relationship Id="rId23" Type="http://schemas.openxmlformats.org/officeDocument/2006/relationships/image" Target="../media/image89.png"/><Relationship Id="rId10" Type="http://schemas.openxmlformats.org/officeDocument/2006/relationships/image" Target="../media/image520.png"/><Relationship Id="rId19" Type="http://schemas.openxmlformats.org/officeDocument/2006/relationships/image" Target="../media/image61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Relationship Id="rId22" Type="http://schemas.openxmlformats.org/officeDocument/2006/relationships/image" Target="../media/image6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18" Type="http://schemas.openxmlformats.org/officeDocument/2006/relationships/image" Target="../media/image600.png"/><Relationship Id="rId3" Type="http://schemas.openxmlformats.org/officeDocument/2006/relationships/image" Target="../media/image450.png"/><Relationship Id="rId21" Type="http://schemas.openxmlformats.org/officeDocument/2006/relationships/image" Target="../media/image63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17" Type="http://schemas.openxmlformats.org/officeDocument/2006/relationships/image" Target="../media/image590.png"/><Relationship Id="rId25" Type="http://schemas.openxmlformats.org/officeDocument/2006/relationships/image" Target="../media/image93.png"/><Relationship Id="rId2" Type="http://schemas.openxmlformats.org/officeDocument/2006/relationships/image" Target="../media/image440.png"/><Relationship Id="rId16" Type="http://schemas.openxmlformats.org/officeDocument/2006/relationships/image" Target="../media/image580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24" Type="http://schemas.openxmlformats.org/officeDocument/2006/relationships/image" Target="../media/image92.png"/><Relationship Id="rId5" Type="http://schemas.openxmlformats.org/officeDocument/2006/relationships/image" Target="../media/image470.png"/><Relationship Id="rId15" Type="http://schemas.openxmlformats.org/officeDocument/2006/relationships/image" Target="../media/image570.png"/><Relationship Id="rId23" Type="http://schemas.openxmlformats.org/officeDocument/2006/relationships/image" Target="../media/image89.png"/><Relationship Id="rId10" Type="http://schemas.openxmlformats.org/officeDocument/2006/relationships/image" Target="../media/image520.png"/><Relationship Id="rId19" Type="http://schemas.openxmlformats.org/officeDocument/2006/relationships/image" Target="../media/image61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Relationship Id="rId22" Type="http://schemas.openxmlformats.org/officeDocument/2006/relationships/image" Target="../media/image6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18" Type="http://schemas.openxmlformats.org/officeDocument/2006/relationships/image" Target="../media/image600.png"/><Relationship Id="rId3" Type="http://schemas.openxmlformats.org/officeDocument/2006/relationships/image" Target="../media/image450.png"/><Relationship Id="rId21" Type="http://schemas.openxmlformats.org/officeDocument/2006/relationships/image" Target="../media/image63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17" Type="http://schemas.openxmlformats.org/officeDocument/2006/relationships/image" Target="../media/image590.png"/><Relationship Id="rId25" Type="http://schemas.openxmlformats.org/officeDocument/2006/relationships/image" Target="../media/image94.png"/><Relationship Id="rId2" Type="http://schemas.openxmlformats.org/officeDocument/2006/relationships/image" Target="../media/image440.png"/><Relationship Id="rId16" Type="http://schemas.openxmlformats.org/officeDocument/2006/relationships/image" Target="../media/image580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24" Type="http://schemas.openxmlformats.org/officeDocument/2006/relationships/image" Target="../media/image90.png"/><Relationship Id="rId5" Type="http://schemas.openxmlformats.org/officeDocument/2006/relationships/image" Target="../media/image470.png"/><Relationship Id="rId15" Type="http://schemas.openxmlformats.org/officeDocument/2006/relationships/image" Target="../media/image570.png"/><Relationship Id="rId23" Type="http://schemas.openxmlformats.org/officeDocument/2006/relationships/image" Target="../media/image89.png"/><Relationship Id="rId10" Type="http://schemas.openxmlformats.org/officeDocument/2006/relationships/image" Target="../media/image520.png"/><Relationship Id="rId19" Type="http://schemas.openxmlformats.org/officeDocument/2006/relationships/image" Target="../media/image61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Relationship Id="rId22" Type="http://schemas.openxmlformats.org/officeDocument/2006/relationships/image" Target="../media/image6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971.png"/><Relationship Id="rId7" Type="http://schemas.openxmlformats.org/officeDocument/2006/relationships/image" Target="../media/image116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021.png"/><Relationship Id="rId4" Type="http://schemas.openxmlformats.org/officeDocument/2006/relationships/image" Target="../media/image98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5" Type="http://schemas.openxmlformats.org/officeDocument/2006/relationships/image" Target="../media/image1030.png"/><Relationship Id="rId4" Type="http://schemas.openxmlformats.org/officeDocument/2006/relationships/image" Target="../media/image102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080.png"/><Relationship Id="rId7" Type="http://schemas.openxmlformats.org/officeDocument/2006/relationships/image" Target="../media/image1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24.png"/><Relationship Id="rId7" Type="http://schemas.openxmlformats.org/officeDocument/2006/relationships/image" Target="../media/image1190.png"/><Relationship Id="rId12" Type="http://schemas.openxmlformats.org/officeDocument/2006/relationships/image" Target="../media/image1240.png"/><Relationship Id="rId2" Type="http://schemas.openxmlformats.org/officeDocument/2006/relationships/image" Target="../media/image1140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11" Type="http://schemas.openxmlformats.org/officeDocument/2006/relationships/image" Target="../media/image1230.png"/><Relationship Id="rId5" Type="http://schemas.openxmlformats.org/officeDocument/2006/relationships/image" Target="../media/image126.png"/><Relationship Id="rId15" Type="http://schemas.openxmlformats.org/officeDocument/2006/relationships/image" Target="../media/image127.png"/><Relationship Id="rId10" Type="http://schemas.openxmlformats.org/officeDocument/2006/relationships/image" Target="../media/image1220.png"/><Relationship Id="rId4" Type="http://schemas.openxmlformats.org/officeDocument/2006/relationships/image" Target="../media/image125.svg"/><Relationship Id="rId9" Type="http://schemas.openxmlformats.org/officeDocument/2006/relationships/image" Target="../media/image1211.png"/><Relationship Id="rId14" Type="http://schemas.openxmlformats.org/officeDocument/2006/relationships/image" Target="../media/image126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22.png"/><Relationship Id="rId5" Type="http://schemas.openxmlformats.org/officeDocument/2006/relationships/image" Target="../media/image161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155529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线性回归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简单线性回归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41812" y="1231108"/>
                <a:ext cx="6882896" cy="4709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什么是“好”的拟合直线？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预测误差最小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需要解决如下优化问题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func>
                  </m:oMath>
                </a14:m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brk m:alnAt="7"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，所以优化问题可以写为</a:t>
                </a:r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一般写为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12" y="1231108"/>
                <a:ext cx="6882896" cy="4709238"/>
              </a:xfrm>
              <a:prstGeom prst="rect">
                <a:avLst/>
              </a:prstGeom>
              <a:blipFill>
                <a:blip r:embed="rId2"/>
                <a:stretch>
                  <a:fillRect l="-1151" t="-1036" r="-12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9ED4CF62-D737-44D4-80F9-2B8AA4AEE698}"/>
              </a:ext>
            </a:extLst>
          </p:cNvPr>
          <p:cNvGrpSpPr>
            <a:grpSpLocks noChangeAspect="1"/>
          </p:cNvGrpSpPr>
          <p:nvPr/>
        </p:nvGrpSpPr>
        <p:grpSpPr>
          <a:xfrm>
            <a:off x="7253598" y="1231108"/>
            <a:ext cx="4977861" cy="4525227"/>
            <a:chOff x="1702945" y="2320163"/>
            <a:chExt cx="4832610" cy="439318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B31168A-4389-4D77-8F16-7F7C6ABC47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02945" y="2320163"/>
              <a:ext cx="4832610" cy="4393188"/>
              <a:chOff x="7746047" y="2471725"/>
              <a:chExt cx="3451864" cy="3137992"/>
            </a:xfrm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8AE21B13-8F2B-4670-A4AF-096FC9D8AF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667" y="2484888"/>
                <a:ext cx="3100053" cy="2152876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1E15EBDF-EADA-4270-99D0-BBED02A428A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95052" y="2484888"/>
                <a:ext cx="0" cy="268688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830EB66F-8874-46C9-A221-B993EEA6525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784257" y="5165377"/>
                <a:ext cx="3343128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流程图: 接点 70">
                <a:extLst>
                  <a:ext uri="{FF2B5EF4-FFF2-40B4-BE49-F238E27FC236}">
                    <a16:creationId xmlns:a16="http://schemas.microsoft.com/office/drawing/2014/main" id="{4D64C2BF-492F-4259-AEDD-4D971721AF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86662" y="3317493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流程图: 接点 71">
                <a:extLst>
                  <a:ext uri="{FF2B5EF4-FFF2-40B4-BE49-F238E27FC236}">
                    <a16:creationId xmlns:a16="http://schemas.microsoft.com/office/drawing/2014/main" id="{FC1E2066-50C8-4E61-9F10-4F05ABDED1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73160" y="2523238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流程图: 接点 72">
                <a:extLst>
                  <a:ext uri="{FF2B5EF4-FFF2-40B4-BE49-F238E27FC236}">
                    <a16:creationId xmlns:a16="http://schemas.microsoft.com/office/drawing/2014/main" id="{B5F40CEE-E96D-4EC7-AC36-3FD7236B07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3041" y="3830607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流程图: 接点 73">
                <a:extLst>
                  <a:ext uri="{FF2B5EF4-FFF2-40B4-BE49-F238E27FC236}">
                    <a16:creationId xmlns:a16="http://schemas.microsoft.com/office/drawing/2014/main" id="{FDB5B07D-BD44-4488-9BBD-27AD6FBA83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42488" y="4201893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流程图: 接点 74">
                <a:extLst>
                  <a:ext uri="{FF2B5EF4-FFF2-40B4-BE49-F238E27FC236}">
                    <a16:creationId xmlns:a16="http://schemas.microsoft.com/office/drawing/2014/main" id="{EF521533-68E1-4736-BB97-FE60668B69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31657" y="2950240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流程图: 接点 75">
                <a:extLst>
                  <a:ext uri="{FF2B5EF4-FFF2-40B4-BE49-F238E27FC236}">
                    <a16:creationId xmlns:a16="http://schemas.microsoft.com/office/drawing/2014/main" id="{222EA449-C659-4530-A24B-C795E8890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48872" y="4642682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流程图: 接点 76">
                <a:extLst>
                  <a:ext uri="{FF2B5EF4-FFF2-40B4-BE49-F238E27FC236}">
                    <a16:creationId xmlns:a16="http://schemas.microsoft.com/office/drawing/2014/main" id="{27A07EC7-2E57-4756-884B-FDD8BC5140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56024" y="3291840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流程图: 接点 77">
                <a:extLst>
                  <a:ext uri="{FF2B5EF4-FFF2-40B4-BE49-F238E27FC236}">
                    <a16:creationId xmlns:a16="http://schemas.microsoft.com/office/drawing/2014/main" id="{A6FE3106-48A9-4949-AF76-516C3583E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58237" y="3928354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流程图: 接点 78">
                <a:extLst>
                  <a:ext uri="{FF2B5EF4-FFF2-40B4-BE49-F238E27FC236}">
                    <a16:creationId xmlns:a16="http://schemas.microsoft.com/office/drawing/2014/main" id="{DCDF54E2-275B-4FEF-BFA1-89377FC00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635" y="2660398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流程图: 接点 79">
                <a:extLst>
                  <a:ext uri="{FF2B5EF4-FFF2-40B4-BE49-F238E27FC236}">
                    <a16:creationId xmlns:a16="http://schemas.microsoft.com/office/drawing/2014/main" id="{CF5AF8E7-5311-487D-BF2A-9BC81C33A4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1266" y="2496307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流程图: 接点 80">
                <a:extLst>
                  <a:ext uri="{FF2B5EF4-FFF2-40B4-BE49-F238E27FC236}">
                    <a16:creationId xmlns:a16="http://schemas.microsoft.com/office/drawing/2014/main" id="{5968ED48-61D2-4E09-8F5C-E42E94E2ED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35552" y="3418612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矩形 81">
                    <a:extLst>
                      <a:ext uri="{FF2B5EF4-FFF2-40B4-BE49-F238E27FC236}">
                        <a16:creationId xmlns:a16="http://schemas.microsoft.com/office/drawing/2014/main" id="{7C15F867-F37C-4648-9584-AC3E7066AEC9}"/>
                      </a:ext>
                    </a:extLst>
                  </p:cNvPr>
                  <p:cNvSpPr/>
                  <p:nvPr/>
                </p:nvSpPr>
                <p:spPr>
                  <a:xfrm>
                    <a:off x="10771512" y="5148052"/>
                    <a:ext cx="4263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矩形 81">
                    <a:extLst>
                      <a:ext uri="{FF2B5EF4-FFF2-40B4-BE49-F238E27FC236}">
                        <a16:creationId xmlns:a16="http://schemas.microsoft.com/office/drawing/2014/main" id="{7C15F867-F37C-4648-9584-AC3E7066AE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1512" y="5148052"/>
                    <a:ext cx="42639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矩形 82">
                    <a:extLst>
                      <a:ext uri="{FF2B5EF4-FFF2-40B4-BE49-F238E27FC236}">
                        <a16:creationId xmlns:a16="http://schemas.microsoft.com/office/drawing/2014/main" id="{3722EB58-1536-414D-BA84-AE2605B05E72}"/>
                      </a:ext>
                    </a:extLst>
                  </p:cNvPr>
                  <p:cNvSpPr/>
                  <p:nvPr/>
                </p:nvSpPr>
                <p:spPr>
                  <a:xfrm>
                    <a:off x="7746047" y="2471725"/>
                    <a:ext cx="43037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矩形 82">
                    <a:extLst>
                      <a:ext uri="{FF2B5EF4-FFF2-40B4-BE49-F238E27FC236}">
                        <a16:creationId xmlns:a16="http://schemas.microsoft.com/office/drawing/2014/main" id="{3722EB58-1536-414D-BA84-AE2605B05E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6047" y="2471725"/>
                    <a:ext cx="430374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426863D5-DCEF-43FD-BCAA-6D4152095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1955" y="3928439"/>
                <a:ext cx="0" cy="41148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D8549ABE-1C69-4853-93CB-8E583D7B56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4875" y="3536338"/>
                <a:ext cx="0" cy="45720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16ECD967-70EF-4692-9062-59B7A6916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7786" y="3871696"/>
                <a:ext cx="0" cy="77724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A628EC4A-DEBA-4463-9568-0D10BC2F7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1111" y="3791279"/>
                <a:ext cx="0" cy="39319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BD80321A-CA90-4A96-807F-15A705C50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7151" y="3576488"/>
                <a:ext cx="0" cy="34747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98C68E4A-79EC-4883-BC9F-64694AB1C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2399" y="3429000"/>
                <a:ext cx="0" cy="7315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2364C47C-FE5F-4B74-9B63-6F9A7DFED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8767" y="3077792"/>
                <a:ext cx="0" cy="30175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FD50DEE0-4D7A-4742-9F4D-146F273E5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2645" y="2797556"/>
                <a:ext cx="0" cy="34747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E5B40F86-7851-4639-9AAB-14BEDCA3CB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5576" y="3075761"/>
                <a:ext cx="0" cy="237744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103DF9FA-8D4C-40FD-87CD-C96009045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9853" y="2623820"/>
                <a:ext cx="0" cy="18288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C263A8E-CF9E-45B8-9246-39270C4B5BEC}"/>
                </a:ext>
              </a:extLst>
            </p:cNvPr>
            <p:cNvGrpSpPr/>
            <p:nvPr/>
          </p:nvGrpSpPr>
          <p:grpSpPr>
            <a:xfrm>
              <a:off x="2004205" y="2488290"/>
              <a:ext cx="4232870" cy="2542084"/>
              <a:chOff x="2004205" y="2488290"/>
              <a:chExt cx="4232870" cy="2542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A4AD43A-8D56-48F9-BDF2-7AF07E4ABF81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205" y="4434810"/>
                    <a:ext cx="33849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A4AD43A-8D56-48F9-BDF2-7AF07E4ABF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4205" y="4434810"/>
                    <a:ext cx="3384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526" r="-7018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6153C48F-A7EF-46A7-B462-44C71EEA51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07500" y="3969466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6153C48F-A7EF-46A7-B462-44C71EEA51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7500" y="3969466"/>
                    <a:ext cx="34560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r="-6897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65A542B-F282-41C3-B864-30BBF5D31644}"/>
                      </a:ext>
                    </a:extLst>
                  </p:cNvPr>
                  <p:cNvSpPr txBox="1"/>
                  <p:nvPr/>
                </p:nvSpPr>
                <p:spPr>
                  <a:xfrm>
                    <a:off x="3018518" y="4661042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65A542B-F282-41C3-B864-30BBF5D316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8518" y="4661042"/>
                    <a:ext cx="34560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475" r="-5085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1D09E055-CB43-4892-8160-DD85A79125C1}"/>
                      </a:ext>
                    </a:extLst>
                  </p:cNvPr>
                  <p:cNvSpPr txBox="1"/>
                  <p:nvPr/>
                </p:nvSpPr>
                <p:spPr>
                  <a:xfrm>
                    <a:off x="3428763" y="4252968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1D09E055-CB43-4892-8160-DD85A79125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8763" y="4252968"/>
                    <a:ext cx="34560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345" r="-6897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4263CAB9-C9AA-43F7-B48E-5E7459BDE30A}"/>
                      </a:ext>
                    </a:extLst>
                  </p:cNvPr>
                  <p:cNvSpPr txBox="1"/>
                  <p:nvPr/>
                </p:nvSpPr>
                <p:spPr>
                  <a:xfrm>
                    <a:off x="3888491" y="3865396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4263CAB9-C9AA-43F7-B48E-5E7459BDE3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491" y="3865396"/>
                    <a:ext cx="34560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5" r="-6780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E46209B3-AB62-40D5-8A6F-BE377F9B6561}"/>
                      </a:ext>
                    </a:extLst>
                  </p:cNvPr>
                  <p:cNvSpPr txBox="1"/>
                  <p:nvPr/>
                </p:nvSpPr>
                <p:spPr>
                  <a:xfrm>
                    <a:off x="3619215" y="3414953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E46209B3-AB62-40D5-8A6F-BE377F9B6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9215" y="3414953"/>
                    <a:ext cx="34560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345" r="-6897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B3FA6622-0DEB-4AD2-BCF7-F59A66012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954560" y="3043600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B3FA6622-0DEB-4AD2-BCF7-F59A660123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54560" y="3043600"/>
                    <a:ext cx="34560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475" r="-5085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C1517514-029B-4B04-AA2C-86ABC44C1026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4366900" y="2686437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C1517514-029B-4B04-AA2C-86ABC44C10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900" y="2686437"/>
                    <a:ext cx="34560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8621" r="-6897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C5566B8A-6659-43E3-96EB-A6E93A707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516232" y="3267244"/>
                    <a:ext cx="33919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C5566B8A-6659-43E3-96EB-A6E93A707F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6232" y="3267244"/>
                    <a:ext cx="33919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8621" r="-5172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EC620DB2-2E2D-4AC4-92FE-C4AFF0F774F6}"/>
                      </a:ext>
                    </a:extLst>
                  </p:cNvPr>
                  <p:cNvSpPr txBox="1"/>
                  <p:nvPr/>
                </p:nvSpPr>
                <p:spPr>
                  <a:xfrm>
                    <a:off x="4914374" y="2488290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EC620DB2-2E2D-4AC4-92FE-C4AFF0F774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4374" y="2488290"/>
                    <a:ext cx="468333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7595" r="-3797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0A62B060-798F-4D69-B61F-86DD39C8D62A}"/>
                      </a:ext>
                    </a:extLst>
                  </p:cNvPr>
                  <p:cNvSpPr txBox="1"/>
                  <p:nvPr/>
                </p:nvSpPr>
                <p:spPr>
                  <a:xfrm>
                    <a:off x="5768742" y="2514216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0A62B060-798F-4D69-B61F-86DD39C8D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742" y="2514216"/>
                    <a:ext cx="46833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595" r="-3797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2462892-C687-48C3-8F17-7BF210446CE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00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简单线性回归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62655" y="827055"/>
                <a:ext cx="11739716" cy="506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fName>
                      <m:e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zh-CN" altLang="en-US" sz="2400" dirty="0">
                    <a:ea typeface="楷体" panose="02010609060101010101" pitchFamily="49" charset="-122"/>
                  </a:rPr>
                  <a:t>被称为</a:t>
                </a:r>
                <a:r>
                  <a:rPr lang="zh-CN" altLang="en-US" sz="2400" b="1" dirty="0">
                    <a:solidFill>
                      <a:srgbClr val="C00000"/>
                    </a:solidFill>
                    <a:ea typeface="楷体" panose="02010609060101010101" pitchFamily="49" charset="-122"/>
                  </a:rPr>
                  <a:t>均方误差</a:t>
                </a:r>
                <a:r>
                  <a:rPr lang="zh-CN" altLang="en-US" sz="2400" dirty="0">
                    <a:ea typeface="楷体" panose="02010609060101010101" pitchFamily="49" charset="-122"/>
                  </a:rPr>
                  <a:t>（</a:t>
                </a:r>
                <a:r>
                  <a:rPr lang="en-US" altLang="zh-CN" sz="2400" dirty="0">
                    <a:ea typeface="楷体" panose="02010609060101010101" pitchFamily="49" charset="-122"/>
                  </a:rPr>
                  <a:t>mean squared error</a:t>
                </a:r>
                <a:r>
                  <a:rPr lang="zh-CN" altLang="en-US" sz="2400" dirty="0">
                    <a:ea typeface="楷体" panose="02010609060101010101" pitchFamily="49" charset="-122"/>
                  </a:rPr>
                  <a:t>）</a:t>
                </a:r>
                <a:r>
                  <a:rPr lang="en-US" altLang="zh-CN" sz="2400" dirty="0">
                    <a:ea typeface="楷体" panose="02010609060101010101" pitchFamily="49" charset="-122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fName>
                      <m:e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zh-CN" altLang="en-US" sz="2400" dirty="0">
                    <a:ea typeface="楷体" panose="02010609060101010101" pitchFamily="49" charset="-122"/>
                  </a:rPr>
                  <a:t>被称为</a:t>
                </a:r>
                <a:r>
                  <a:rPr lang="zh-CN" altLang="en-US" sz="2400" b="1" dirty="0">
                    <a:solidFill>
                      <a:srgbClr val="C00000"/>
                    </a:solidFill>
                    <a:ea typeface="楷体" panose="02010609060101010101" pitchFamily="49" charset="-122"/>
                  </a:rPr>
                  <a:t>经验损失函数</a:t>
                </a:r>
                <a:r>
                  <a:rPr lang="zh-CN" altLang="en-US" sz="2400" dirty="0">
                    <a:ea typeface="楷体" panose="02010609060101010101" pitchFamily="49" charset="-122"/>
                  </a:rPr>
                  <a:t>（</a:t>
                </a:r>
                <a:r>
                  <a:rPr lang="en-US" altLang="zh-CN" sz="2400" dirty="0">
                    <a:ea typeface="楷体" panose="02010609060101010101" pitchFamily="49" charset="-122"/>
                  </a:rPr>
                  <a:t>empirical loss function</a:t>
                </a:r>
                <a:r>
                  <a:rPr lang="zh-CN" altLang="en-US" sz="2400" dirty="0">
                    <a:ea typeface="楷体" panose="02010609060101010101" pitchFamily="49" charset="-122"/>
                  </a:rPr>
                  <a:t>）或代价函数（</a:t>
                </a:r>
                <a:r>
                  <a:rPr lang="en-CA" altLang="zh-CN" sz="2400" dirty="0">
                    <a:ea typeface="楷体" panose="02010609060101010101" pitchFamily="49" charset="-122"/>
                  </a:rPr>
                  <a:t>cost function</a:t>
                </a:r>
                <a:r>
                  <a:rPr lang="zh-CN" altLang="en-US" sz="2400" dirty="0">
                    <a:ea typeface="楷体" panose="02010609060101010101" pitchFamily="49" charset="-122"/>
                  </a:rPr>
                  <a:t>）</a:t>
                </a:r>
                <a:endParaRPr lang="en-US" altLang="zh-CN" sz="2400" dirty="0"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楷体" panose="02010609060101010101" pitchFamily="49" charset="-122"/>
                  </a:rPr>
                  <a:t>对应的</a:t>
                </a:r>
                <a:r>
                  <a:rPr lang="zh-CN" altLang="en-US" sz="2400" b="1" dirty="0">
                    <a:solidFill>
                      <a:srgbClr val="C00000"/>
                    </a:solidFill>
                    <a:ea typeface="楷体" panose="02010609060101010101" pitchFamily="49" charset="-122"/>
                  </a:rPr>
                  <a:t>损失函数</a:t>
                </a:r>
                <a:r>
                  <a:rPr lang="zh-CN" altLang="en-US" sz="2400" dirty="0">
                    <a:ea typeface="楷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ea typeface="楷体" panose="02010609060101010101" pitchFamily="49" charset="-122"/>
                  </a:rPr>
                  <a:t>，被称为平方损失函数</a:t>
                </a:r>
                <a:endParaRPr lang="en-US" altLang="zh-CN" sz="2400" dirty="0"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楷体" panose="02010609060101010101" pitchFamily="49" charset="-122"/>
                  </a:rPr>
                  <a:t>经验损失函数为所有样本损失函数的平均值</a:t>
                </a:r>
                <a:endParaRPr lang="en-US" altLang="zh-CN" sz="2400" dirty="0"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楷体" panose="02010609060101010101" pitchFamily="49" charset="-122"/>
                  </a:rPr>
                  <a:t>如下最优化问题即为如何寻找参数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400" dirty="0"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ea typeface="楷体" panose="02010609060101010101" pitchFamily="49" charset="-122"/>
                  </a:rPr>
                  <a:t>，最小化经验损失函数或均方误差</a:t>
                </a:r>
                <a:endParaRPr lang="en-US" altLang="zh-CN" sz="2400" dirty="0"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altLang="zh-CN" sz="2400" dirty="0"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" y="827055"/>
                <a:ext cx="11739716" cy="5065874"/>
              </a:xfrm>
              <a:prstGeom prst="rect">
                <a:avLst/>
              </a:prstGeom>
              <a:blipFill>
                <a:blip r:embed="rId2"/>
                <a:stretch>
                  <a:fillRect l="-6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52D041-88FA-412D-8CD3-02503259EA0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3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99596" y="110279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简单线性回归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C0F4B83-1976-45A9-BD5F-F492D4C65CB5}"/>
                  </a:ext>
                </a:extLst>
              </p:cNvPr>
              <p:cNvSpPr txBox="1"/>
              <p:nvPr/>
            </p:nvSpPr>
            <p:spPr>
              <a:xfrm>
                <a:off x="129441" y="588153"/>
                <a:ext cx="7222013" cy="5777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经验损失函数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2400" dirty="0"/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sz="24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为样本与拟合直线纵向距离的平方。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为所有样本到拟合直线纵向距离平方的平均。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纵向距离大的样本，距离平方和会更大，在经验损失函数占比大。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纵向距离小的样本，距离平方和会更小，在经验损失函数占比小。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最小化经验损失函数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重点在于调整参数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，使纵向距离大的样本距离变小。</a:t>
                </a:r>
                <a:endPara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C0F4B83-1976-45A9-BD5F-F492D4C65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1" y="588153"/>
                <a:ext cx="7222013" cy="5777094"/>
              </a:xfrm>
              <a:prstGeom prst="rect">
                <a:avLst/>
              </a:prstGeom>
              <a:blipFill>
                <a:blip r:embed="rId2"/>
                <a:stretch>
                  <a:fillRect l="-1097" b="-13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25730169-0283-4E1A-9B5D-76CE65824FFB}"/>
              </a:ext>
            </a:extLst>
          </p:cNvPr>
          <p:cNvGrpSpPr>
            <a:grpSpLocks noChangeAspect="1"/>
          </p:cNvGrpSpPr>
          <p:nvPr/>
        </p:nvGrpSpPr>
        <p:grpSpPr>
          <a:xfrm>
            <a:off x="7292929" y="1231108"/>
            <a:ext cx="4977861" cy="4525227"/>
            <a:chOff x="1702945" y="2320163"/>
            <a:chExt cx="4832610" cy="439318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8CCBE014-531D-45F2-8108-44E3CB718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02945" y="2320163"/>
              <a:ext cx="4832610" cy="4393188"/>
              <a:chOff x="7746047" y="2471725"/>
              <a:chExt cx="3451864" cy="3137992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8B9BC8B9-1E24-4D72-B4D0-0E82FEAF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667" y="2484888"/>
                <a:ext cx="3100053" cy="2152876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09E945D3-246F-4445-BB71-28AA0414ACE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95052" y="2484888"/>
                <a:ext cx="0" cy="268688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82CFC0E3-3BE3-4681-B36D-88E7D62AD25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784257" y="5165377"/>
                <a:ext cx="3343128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接点 59">
                <a:extLst>
                  <a:ext uri="{FF2B5EF4-FFF2-40B4-BE49-F238E27FC236}">
                    <a16:creationId xmlns:a16="http://schemas.microsoft.com/office/drawing/2014/main" id="{A432EABD-6167-4191-8A44-4E1374A1DF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86662" y="3317493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流程图: 接点 60">
                <a:extLst>
                  <a:ext uri="{FF2B5EF4-FFF2-40B4-BE49-F238E27FC236}">
                    <a16:creationId xmlns:a16="http://schemas.microsoft.com/office/drawing/2014/main" id="{E3DCBCB1-8422-4CEC-BAA6-287405636D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73160" y="2523238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流程图: 接点 61">
                <a:extLst>
                  <a:ext uri="{FF2B5EF4-FFF2-40B4-BE49-F238E27FC236}">
                    <a16:creationId xmlns:a16="http://schemas.microsoft.com/office/drawing/2014/main" id="{34E4CE16-DE2D-4977-A639-FD53351ACA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3041" y="3830607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流程图: 接点 62">
                <a:extLst>
                  <a:ext uri="{FF2B5EF4-FFF2-40B4-BE49-F238E27FC236}">
                    <a16:creationId xmlns:a16="http://schemas.microsoft.com/office/drawing/2014/main" id="{5D7380E2-5A55-4064-A472-59B404D8A0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42488" y="4201893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流程图: 接点 63">
                <a:extLst>
                  <a:ext uri="{FF2B5EF4-FFF2-40B4-BE49-F238E27FC236}">
                    <a16:creationId xmlns:a16="http://schemas.microsoft.com/office/drawing/2014/main" id="{A1337E5B-D6DB-49BF-8DEE-F550A328DF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31657" y="2950240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流程图: 接点 64">
                <a:extLst>
                  <a:ext uri="{FF2B5EF4-FFF2-40B4-BE49-F238E27FC236}">
                    <a16:creationId xmlns:a16="http://schemas.microsoft.com/office/drawing/2014/main" id="{7C312EDC-CE0B-4579-A7FA-4C9E6655D7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48872" y="4642682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流程图: 接点 65">
                <a:extLst>
                  <a:ext uri="{FF2B5EF4-FFF2-40B4-BE49-F238E27FC236}">
                    <a16:creationId xmlns:a16="http://schemas.microsoft.com/office/drawing/2014/main" id="{3E496609-BB55-4558-9D4F-A0AA9D0750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56024" y="3291840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流程图: 接点 66">
                <a:extLst>
                  <a:ext uri="{FF2B5EF4-FFF2-40B4-BE49-F238E27FC236}">
                    <a16:creationId xmlns:a16="http://schemas.microsoft.com/office/drawing/2014/main" id="{A4F615E1-75A6-4C0C-A535-93C639D4E9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58237" y="3928354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流程图: 接点 67">
                <a:extLst>
                  <a:ext uri="{FF2B5EF4-FFF2-40B4-BE49-F238E27FC236}">
                    <a16:creationId xmlns:a16="http://schemas.microsoft.com/office/drawing/2014/main" id="{2EAAFBEE-E6AF-41A2-9A21-EB59BB7BD2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635" y="2660398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流程图: 接点 68">
                <a:extLst>
                  <a:ext uri="{FF2B5EF4-FFF2-40B4-BE49-F238E27FC236}">
                    <a16:creationId xmlns:a16="http://schemas.microsoft.com/office/drawing/2014/main" id="{0B350ABE-EDAE-42D4-9B61-17BF78FD09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1266" y="2496307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流程图: 接点 69">
                <a:extLst>
                  <a:ext uri="{FF2B5EF4-FFF2-40B4-BE49-F238E27FC236}">
                    <a16:creationId xmlns:a16="http://schemas.microsoft.com/office/drawing/2014/main" id="{83B3ABFE-B976-4857-979F-521E37CDF2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35552" y="3418612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0C800640-2BA0-4C0D-9001-F6BAF65DA3B6}"/>
                      </a:ext>
                    </a:extLst>
                  </p:cNvPr>
                  <p:cNvSpPr/>
                  <p:nvPr/>
                </p:nvSpPr>
                <p:spPr>
                  <a:xfrm>
                    <a:off x="10771512" y="5148052"/>
                    <a:ext cx="4263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0C800640-2BA0-4C0D-9001-F6BAF65DA3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1512" y="5148052"/>
                    <a:ext cx="42639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29C8DE0A-170C-41C5-A47A-AF623DF1A5AE}"/>
                      </a:ext>
                    </a:extLst>
                  </p:cNvPr>
                  <p:cNvSpPr/>
                  <p:nvPr/>
                </p:nvSpPr>
                <p:spPr>
                  <a:xfrm>
                    <a:off x="7746047" y="2471725"/>
                    <a:ext cx="43037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29C8DE0A-170C-41C5-A47A-AF623DF1A5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6047" y="2471725"/>
                    <a:ext cx="430374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A3335D9E-6424-4521-B122-43D2449C6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1955" y="3928439"/>
                <a:ext cx="0" cy="41148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E5EE241C-6F44-42C3-A572-1AF723597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4875" y="3536338"/>
                <a:ext cx="0" cy="45720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782E13E8-D382-43F4-9183-3DD2FC2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7786" y="3871696"/>
                <a:ext cx="0" cy="77724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16EB404A-4540-432B-B66B-6D678A22C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1111" y="3791279"/>
                <a:ext cx="0" cy="39319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59A31DB4-553C-4B0B-A177-1EA343D9E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7151" y="3576488"/>
                <a:ext cx="0" cy="34747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FC87F12C-D817-41DC-AE21-EE4EDA1B8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2399" y="3429000"/>
                <a:ext cx="0" cy="7315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9C8C6968-B0B9-44CC-9CE7-B62191A132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8767" y="3077792"/>
                <a:ext cx="0" cy="30175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217ECD44-21E5-4D2A-8C45-CF0D02D6F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2645" y="2797556"/>
                <a:ext cx="0" cy="34747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F98652D8-BABB-4C53-9259-C825500FE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5576" y="3075761"/>
                <a:ext cx="0" cy="237744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667B9C86-6C09-4C04-A368-D2179313A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9853" y="2623820"/>
                <a:ext cx="0" cy="18288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93F158D-941B-4463-98CA-78E961C4009F}"/>
                </a:ext>
              </a:extLst>
            </p:cNvPr>
            <p:cNvGrpSpPr/>
            <p:nvPr/>
          </p:nvGrpSpPr>
          <p:grpSpPr>
            <a:xfrm>
              <a:off x="2004205" y="2488290"/>
              <a:ext cx="4232870" cy="2542084"/>
              <a:chOff x="2004205" y="2488290"/>
              <a:chExt cx="4232870" cy="2542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D42E936B-823D-4666-A228-D09DCBC67FE8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205" y="4434810"/>
                    <a:ext cx="33849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D42E936B-823D-4666-A228-D09DCBC67F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4205" y="4434810"/>
                    <a:ext cx="3384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772" r="-7018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FB17CAFD-CE12-430B-9C80-7CEFEA95F93A}"/>
                      </a:ext>
                    </a:extLst>
                  </p:cNvPr>
                  <p:cNvSpPr txBox="1"/>
                  <p:nvPr/>
                </p:nvSpPr>
                <p:spPr>
                  <a:xfrm>
                    <a:off x="2707500" y="3969466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FB17CAFD-CE12-430B-9C80-7CEFEA95F9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7500" y="3969466"/>
                    <a:ext cx="34560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21" r="-6897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B4810BAB-0098-4EA1-916E-262B7E8A21F3}"/>
                      </a:ext>
                    </a:extLst>
                  </p:cNvPr>
                  <p:cNvSpPr txBox="1"/>
                  <p:nvPr/>
                </p:nvSpPr>
                <p:spPr>
                  <a:xfrm>
                    <a:off x="3018518" y="4661042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B4810BAB-0098-4EA1-916E-262B7E8A2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8518" y="4661042"/>
                    <a:ext cx="34560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345" r="-6897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524DC614-A4BD-4977-8BF3-4BD6FABC5A86}"/>
                      </a:ext>
                    </a:extLst>
                  </p:cNvPr>
                  <p:cNvSpPr txBox="1"/>
                  <p:nvPr/>
                </p:nvSpPr>
                <p:spPr>
                  <a:xfrm>
                    <a:off x="3428763" y="4252968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524DC614-A4BD-4977-8BF3-4BD6FABC5A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8763" y="4252968"/>
                    <a:ext cx="34560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345" r="-6897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B7175612-8202-40A0-A3BB-DB6B633B6D8D}"/>
                      </a:ext>
                    </a:extLst>
                  </p:cNvPr>
                  <p:cNvSpPr txBox="1"/>
                  <p:nvPr/>
                </p:nvSpPr>
                <p:spPr>
                  <a:xfrm>
                    <a:off x="3888491" y="3865396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B7175612-8202-40A0-A3BB-DB6B633B6D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491" y="3865396"/>
                    <a:ext cx="34560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345" r="-6897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5E00FCD8-32F8-47B6-A49A-B7338FF79D9D}"/>
                      </a:ext>
                    </a:extLst>
                  </p:cNvPr>
                  <p:cNvSpPr txBox="1"/>
                  <p:nvPr/>
                </p:nvSpPr>
                <p:spPr>
                  <a:xfrm>
                    <a:off x="3619215" y="3414953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5E00FCD8-32F8-47B6-A49A-B7338FF79D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9215" y="3414953"/>
                    <a:ext cx="34560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475" r="-5085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8B71F77-9AE5-4A29-BB1E-CE3A53F9571F}"/>
                      </a:ext>
                    </a:extLst>
                  </p:cNvPr>
                  <p:cNvSpPr txBox="1"/>
                  <p:nvPr/>
                </p:nvSpPr>
                <p:spPr>
                  <a:xfrm>
                    <a:off x="3954560" y="3043600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8B71F77-9AE5-4A29-BB1E-CE3A53F957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54560" y="3043600"/>
                    <a:ext cx="34560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0345" r="-6897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26B52AB2-3E36-428B-9CB5-38803EE2E7F1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4366900" y="2686437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26B52AB2-3E36-428B-9CB5-38803EE2E7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900" y="2686437"/>
                    <a:ext cx="34560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8475" r="-5085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E1C7D28B-A01A-4DCE-AAA5-E1EE1F5E2E88}"/>
                      </a:ext>
                    </a:extLst>
                  </p:cNvPr>
                  <p:cNvSpPr txBox="1"/>
                  <p:nvPr/>
                </p:nvSpPr>
                <p:spPr>
                  <a:xfrm>
                    <a:off x="4516232" y="3267244"/>
                    <a:ext cx="33919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E1C7D28B-A01A-4DCE-AAA5-E1EE1F5E2E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6232" y="3267244"/>
                    <a:ext cx="33919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0526" r="-7018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64EE672B-787B-4E6E-A798-2366A1C801EB}"/>
                      </a:ext>
                    </a:extLst>
                  </p:cNvPr>
                  <p:cNvSpPr txBox="1"/>
                  <p:nvPr/>
                </p:nvSpPr>
                <p:spPr>
                  <a:xfrm>
                    <a:off x="4914374" y="2488290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64EE672B-787B-4E6E-A798-2366A1C801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4374" y="2488290"/>
                    <a:ext cx="468333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7595" r="-3797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28F3E346-AE6E-4165-B1E5-C4AECC9A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5768742" y="2514216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28F3E346-AE6E-4165-B1E5-C4AECC9A20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742" y="2514216"/>
                    <a:ext cx="46833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329" r="-3797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6C39E8B-F161-4920-A6B7-3F0CB45C6DD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简单线性回归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244302" y="1296697"/>
                <a:ext cx="12271567" cy="5217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目标函数的导数为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m:rPr>
                            <m:brk m:alnAt="7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楷体" panose="02010609060101010101" pitchFamily="49" charset="-122"/>
                </a:endParaRPr>
              </a:p>
              <a:p>
                <a:pPr algn="ctr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令导数等于零，可得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CA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altLang="zh-CN" sz="24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CA" altLang="zh-CN" sz="24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altLang="zh-CN" sz="240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CA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" y="1296697"/>
                <a:ext cx="12271567" cy="5217519"/>
              </a:xfrm>
              <a:prstGeom prst="rect">
                <a:avLst/>
              </a:prstGeom>
              <a:blipFill>
                <a:blip r:embed="rId2"/>
                <a:stretch>
                  <a:fillRect l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4B23DB52-479D-4DC3-844C-2BFD0E0063F8}"/>
                  </a:ext>
                </a:extLst>
              </p:cNvPr>
              <p:cNvSpPr/>
              <p:nvPr/>
            </p:nvSpPr>
            <p:spPr>
              <a:xfrm>
                <a:off x="7477083" y="1019547"/>
                <a:ext cx="4593130" cy="1228519"/>
              </a:xfrm>
              <a:prstGeom prst="roundRect">
                <a:avLst/>
              </a:prstGeom>
              <a:solidFill>
                <a:srgbClr val="A8EFC6"/>
              </a:solidFill>
              <a:ln>
                <a:solidFill>
                  <a:srgbClr val="A8EF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4B23DB52-479D-4DC3-844C-2BFD0E00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83" y="1019547"/>
                <a:ext cx="4593130" cy="12285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A8EFC6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-to-the-left-silhouette_32536">
            <a:extLst>
              <a:ext uri="{FF2B5EF4-FFF2-40B4-BE49-F238E27FC236}">
                <a16:creationId xmlns:a16="http://schemas.microsoft.com/office/drawing/2014/main" id="{73F005A9-827A-45FE-B50F-4FA6C7116543}"/>
              </a:ext>
            </a:extLst>
          </p:cNvPr>
          <p:cNvSpPr/>
          <p:nvPr/>
        </p:nvSpPr>
        <p:spPr>
          <a:xfrm rot="10800000">
            <a:off x="5923243" y="4968463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E2A0FE-3A67-48F4-B3A6-E87897A6AD9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1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简单线性回归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244302" y="1296697"/>
                <a:ext cx="12271567" cy="5217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目标函数的导数为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m:rPr>
                            <m:brk m:alnAt="7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楷体" panose="02010609060101010101" pitchFamily="49" charset="-122"/>
                </a:endParaRPr>
              </a:p>
              <a:p>
                <a:pPr algn="ctr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令导数等于零，可得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CA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altLang="zh-CN" sz="24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CA" altLang="zh-CN" sz="24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altLang="zh-CN" sz="240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CA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" y="1296697"/>
                <a:ext cx="12271567" cy="5217519"/>
              </a:xfrm>
              <a:prstGeom prst="rect">
                <a:avLst/>
              </a:prstGeom>
              <a:blipFill>
                <a:blip r:embed="rId2"/>
                <a:stretch>
                  <a:fillRect l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4B23DB52-479D-4DC3-844C-2BFD0E0063F8}"/>
                  </a:ext>
                </a:extLst>
              </p:cNvPr>
              <p:cNvSpPr/>
              <p:nvPr/>
            </p:nvSpPr>
            <p:spPr>
              <a:xfrm>
                <a:off x="7477083" y="1019547"/>
                <a:ext cx="4593130" cy="1228519"/>
              </a:xfrm>
              <a:prstGeom prst="roundRect">
                <a:avLst/>
              </a:prstGeom>
              <a:solidFill>
                <a:srgbClr val="A8EFC6"/>
              </a:solidFill>
              <a:ln>
                <a:solidFill>
                  <a:srgbClr val="A8EF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4B23DB52-479D-4DC3-844C-2BFD0E00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83" y="1019547"/>
                <a:ext cx="4593130" cy="12285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A8EFC6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-to-the-left-silhouette_32536">
            <a:extLst>
              <a:ext uri="{FF2B5EF4-FFF2-40B4-BE49-F238E27FC236}">
                <a16:creationId xmlns:a16="http://schemas.microsoft.com/office/drawing/2014/main" id="{73F005A9-827A-45FE-B50F-4FA6C7116543}"/>
              </a:ext>
            </a:extLst>
          </p:cNvPr>
          <p:cNvSpPr/>
          <p:nvPr/>
        </p:nvSpPr>
        <p:spPr>
          <a:xfrm rot="10800000">
            <a:off x="5923243" y="4968463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E2A0FE-3A67-48F4-B3A6-E87897A6AD9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标注 4">
            <a:extLst>
              <a:ext uri="{FF2B5EF4-FFF2-40B4-BE49-F238E27FC236}">
                <a16:creationId xmlns:a16="http://schemas.microsoft.com/office/drawing/2014/main" id="{6B637DC7-AFAB-46B6-87F5-CAAD6D26501F}"/>
              </a:ext>
            </a:extLst>
          </p:cNvPr>
          <p:cNvSpPr/>
          <p:nvPr/>
        </p:nvSpPr>
        <p:spPr>
          <a:xfrm>
            <a:off x="5872234" y="5990253"/>
            <a:ext cx="5445799" cy="766017"/>
          </a:xfrm>
          <a:prstGeom prst="wedgeRoundRectCallout">
            <a:avLst>
              <a:gd name="adj1" fmla="val -47787"/>
              <a:gd name="adj2" fmla="val -103109"/>
              <a:gd name="adj3" fmla="val 16667"/>
            </a:avLst>
          </a:prstGeom>
          <a:solidFill>
            <a:srgbClr val="FFFF94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为什么导数为零的点被认定为最小值点？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214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9920" y="2544286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F4A60A2-D023-4E72-8E56-EBBDBA094105}"/>
              </a:ext>
            </a:extLst>
          </p:cNvPr>
          <p:cNvSpPr txBox="1"/>
          <p:nvPr/>
        </p:nvSpPr>
        <p:spPr>
          <a:xfrm>
            <a:off x="619920" y="1383125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偏差、方差、过拟合、欠拟合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缓解过拟合方法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927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9725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43989" y="670223"/>
                <a:ext cx="7826036" cy="579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一个样本具有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个特征：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输入输出关系：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预测模型：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样本的预测误差为：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b="1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65113" indent="-2651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优化问题的目标函数或经验损失函数为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9" y="670223"/>
                <a:ext cx="7826036" cy="5798254"/>
              </a:xfrm>
              <a:prstGeom prst="rect">
                <a:avLst/>
              </a:prstGeom>
              <a:blipFill>
                <a:blip r:embed="rId2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900A5388-540A-4E65-9137-2B49923C42B4}"/>
              </a:ext>
            </a:extLst>
          </p:cNvPr>
          <p:cNvSpPr txBox="1"/>
          <p:nvPr/>
        </p:nvSpPr>
        <p:spPr>
          <a:xfrm>
            <a:off x="2350665" y="3670636"/>
            <a:ext cx="8175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800" b="0" dirty="0"/>
              <a:t> </a:t>
            </a:r>
            <a:endParaRPr lang="en-US" altLang="zh-CN" sz="2800" dirty="0">
              <a:ea typeface="微软雅黑" panose="020B0503020204020204" pitchFamily="34" charset="-122"/>
            </a:endParaRPr>
          </a:p>
        </p:txBody>
      </p:sp>
      <p:pic>
        <p:nvPicPr>
          <p:cNvPr id="2050" name="Picture 2" descr="Figure 3.4">
            <a:extLst>
              <a:ext uri="{FF2B5EF4-FFF2-40B4-BE49-F238E27FC236}">
                <a16:creationId xmlns:a16="http://schemas.microsoft.com/office/drawing/2014/main" id="{3468D510-6109-479F-AA41-98C1AAEF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629" y="1138468"/>
            <a:ext cx="4200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897C48-89A6-44B2-82C0-D3E362057D57}"/>
              </a:ext>
            </a:extLst>
          </p:cNvPr>
          <p:cNvSpPr txBox="1"/>
          <p:nvPr/>
        </p:nvSpPr>
        <p:spPr>
          <a:xfrm>
            <a:off x="8154097" y="544702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线性回归示例，每个样本有两个特征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F60CE3-2A14-4F84-A417-4DA769EB0C0C}"/>
              </a:ext>
            </a:extLst>
          </p:cNvPr>
          <p:cNvSpPr/>
          <p:nvPr/>
        </p:nvSpPr>
        <p:spPr>
          <a:xfrm>
            <a:off x="66738" y="6484473"/>
            <a:ext cx="6573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Pic is from </a:t>
            </a:r>
            <a:r>
              <a:rPr lang="zh-CN" altLang="en-US" dirty="0">
                <a:ea typeface="微软雅黑" panose="020B0503020204020204" pitchFamily="34" charset="-122"/>
                <a:hlinkClick r:id="rId4"/>
              </a:rPr>
              <a:t>http://www.rnfc.org/courses/isl/Lesson%203/Summary/</a:t>
            </a:r>
            <a:r>
              <a:rPr lang="en-US" altLang="zh-CN" dirty="0">
                <a:ea typeface="微软雅黑" panose="020B0503020204020204" pitchFamily="34" charset="-122"/>
              </a:rPr>
              <a:t>. 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208C697-D7CD-418B-826C-D8E918F88EF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6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169657" y="830169"/>
                <a:ext cx="11717543" cy="5691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优化问题：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 dirty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 dirty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𝑖𝑚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目标函数：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𝑖𝑚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目标函数的导数为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altLang="zh-CN" sz="2400" dirty="0"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令导数等于零，可以得到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+1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个线性方程，求解此线性方程可以得到参数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的值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57" y="830169"/>
                <a:ext cx="11717543" cy="5691943"/>
              </a:xfrm>
              <a:prstGeom prst="rect">
                <a:avLst/>
              </a:prstGeom>
              <a:blipFill>
                <a:blip r:embed="rId2"/>
                <a:stretch>
                  <a:fillRect l="-728" b="-11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528925-3DD8-48BC-B045-1AA89E166CB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57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8CE61ED-F50A-4970-B5B0-2440F9C53015}"/>
              </a:ext>
            </a:extLst>
          </p:cNvPr>
          <p:cNvGrpSpPr/>
          <p:nvPr/>
        </p:nvGrpSpPr>
        <p:grpSpPr>
          <a:xfrm rot="5400000">
            <a:off x="701331" y="5268391"/>
            <a:ext cx="2380564" cy="686152"/>
            <a:chOff x="6941597" y="5500882"/>
            <a:chExt cx="4157050" cy="1064962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6B05FD6-D82B-44E3-9865-44677D588A0F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91DAF55-840F-4375-8DC1-CFAAAB17651C}"/>
                </a:ext>
              </a:extLst>
            </p:cNvPr>
            <p:cNvSpPr/>
            <p:nvPr/>
          </p:nvSpPr>
          <p:spPr>
            <a:xfrm>
              <a:off x="6941597" y="5500882"/>
              <a:ext cx="4157050" cy="386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D05870B-465B-4584-B87B-228B852E0986}"/>
              </a:ext>
            </a:extLst>
          </p:cNvPr>
          <p:cNvGrpSpPr/>
          <p:nvPr/>
        </p:nvGrpSpPr>
        <p:grpSpPr>
          <a:xfrm rot="5400000">
            <a:off x="553570" y="2229966"/>
            <a:ext cx="2631934" cy="686152"/>
            <a:chOff x="6941597" y="5500882"/>
            <a:chExt cx="4157050" cy="1064962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035AD77-ABCF-42A0-A03C-86CA4C202769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5D2E9EB-DEF6-491B-AAD2-F2441C0C7165}"/>
                </a:ext>
              </a:extLst>
            </p:cNvPr>
            <p:cNvSpPr/>
            <p:nvPr/>
          </p:nvSpPr>
          <p:spPr>
            <a:xfrm>
              <a:off x="6941597" y="5500882"/>
              <a:ext cx="4157050" cy="386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11038" y="686505"/>
                <a:ext cx="117175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令导数等于零，可以得到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+1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个方程，求解此方程可以得到参数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的值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" y="686505"/>
                <a:ext cx="11717543" cy="461665"/>
              </a:xfrm>
              <a:prstGeom prst="rect">
                <a:avLst/>
              </a:prstGeom>
              <a:blipFill>
                <a:blip r:embed="rId2"/>
                <a:stretch>
                  <a:fillRect l="-728" t="-14667" b="-2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528925-3DD8-48BC-B045-1AA89E166CB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DFFB951-A068-46E4-8090-32DC9763C9FD}"/>
                  </a:ext>
                </a:extLst>
              </p:cNvPr>
              <p:cNvSpPr/>
              <p:nvPr/>
            </p:nvSpPr>
            <p:spPr>
              <a:xfrm>
                <a:off x="1869537" y="1051487"/>
                <a:ext cx="6156498" cy="29316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  <m:r>
                      <a:rPr lang="en-CA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CA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altLang="zh-CN" sz="2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altLang="zh-CN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CA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altLang="zh-CN" sz="2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CA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DFFB951-A068-46E4-8090-32DC9763C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537" y="1051487"/>
                <a:ext cx="6156498" cy="2931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7EA4D4-A70B-4D26-B9D6-F315918A6729}"/>
                  </a:ext>
                </a:extLst>
              </p:cNvPr>
              <p:cNvSpPr/>
              <p:nvPr/>
            </p:nvSpPr>
            <p:spPr>
              <a:xfrm>
                <a:off x="1869537" y="4448630"/>
                <a:ext cx="5500245" cy="22510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CA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CA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  <m:r>
                      <a:rPr lang="en-CA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CA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CA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  <m:r>
                      <a:rPr lang="en-CA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altLang="zh-CN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CA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CA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  <m:r>
                      <a:rPr lang="en-CA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CA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CA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CA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7EA4D4-A70B-4D26-B9D6-F315918A6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537" y="4448630"/>
                <a:ext cx="5500245" cy="2251027"/>
              </a:xfrm>
              <a:prstGeom prst="rect">
                <a:avLst/>
              </a:prstGeom>
              <a:blipFill>
                <a:blip r:embed="rId4"/>
                <a:stretch>
                  <a:fillRect l="-5876" t="-21409" b="-325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右弧形 14">
            <a:extLst>
              <a:ext uri="{FF2B5EF4-FFF2-40B4-BE49-F238E27FC236}">
                <a16:creationId xmlns:a16="http://schemas.microsoft.com/office/drawing/2014/main" id="{9A98F1E8-FF40-4062-94FF-88508FCA0391}"/>
              </a:ext>
            </a:extLst>
          </p:cNvPr>
          <p:cNvSpPr/>
          <p:nvPr/>
        </p:nvSpPr>
        <p:spPr>
          <a:xfrm flipH="1">
            <a:off x="629528" y="2500604"/>
            <a:ext cx="621520" cy="319661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246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F9C6CB6-F9D4-43B2-A990-659DED802187}"/>
              </a:ext>
            </a:extLst>
          </p:cNvPr>
          <p:cNvGrpSpPr/>
          <p:nvPr/>
        </p:nvGrpSpPr>
        <p:grpSpPr>
          <a:xfrm rot="5400000">
            <a:off x="-626376" y="1726377"/>
            <a:ext cx="2631934" cy="686152"/>
            <a:chOff x="6941597" y="5500882"/>
            <a:chExt cx="4157050" cy="1064962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7D4A096-41FE-44AE-9737-A7680A9BA3C8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359F9E0-E612-4EDA-9701-039B95D70D26}"/>
                </a:ext>
              </a:extLst>
            </p:cNvPr>
            <p:cNvSpPr/>
            <p:nvPr/>
          </p:nvSpPr>
          <p:spPr>
            <a:xfrm>
              <a:off x="6941597" y="5500882"/>
              <a:ext cx="4157050" cy="386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196791" y="738884"/>
                <a:ext cx="11717543" cy="5639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/>
                  <a:t>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  <m:r>
                      <a:rPr lang="en-CA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dirty="0"/>
                  <a:t>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  <m:r>
                      <a:rPr lang="en-CA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ea typeface="Cambria Math" panose="02040503050406030204" pitchFamily="18" charset="0"/>
                  </a:rPr>
                  <a:t>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CA" altLang="zh-CN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dirty="0"/>
                  <a:t>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  <m:r>
                      <a:rPr lang="en-CA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/>
                  <a:t>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CA" sz="2400" dirty="0"/>
              </a:p>
              <a:p>
                <a:pPr marL="354013" indent="-3540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个方程等号左侧</a:t>
                </a:r>
                <a:endParaRPr lang="en-CA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altLang="zh-CN" sz="20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CA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altLang="zh-CN" sz="20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CA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CA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𝑛𝑚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dirty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dirty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 dirty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 altLang="zh-CN" sz="20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altLang="zh-CN" sz="20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CA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个方程等号右侧</a:t>
                </a:r>
                <a:endParaRPr lang="en-CA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altLang="zh-CN" sz="2000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91" y="738884"/>
                <a:ext cx="11717543" cy="5639493"/>
              </a:xfrm>
              <a:prstGeom prst="rect">
                <a:avLst/>
              </a:prstGeom>
              <a:blipFill>
                <a:blip r:embed="rId2"/>
                <a:stretch>
                  <a:fillRect l="-676" t="-10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528925-3DD8-48BC-B045-1AA89E166CB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话气泡: 圆角矩形 12">
                <a:extLst>
                  <a:ext uri="{FF2B5EF4-FFF2-40B4-BE49-F238E27FC236}">
                    <a16:creationId xmlns:a16="http://schemas.microsoft.com/office/drawing/2014/main" id="{EF261491-A8D6-4B44-BC29-802347E4A2DD}"/>
                  </a:ext>
                </a:extLst>
              </p:cNvPr>
              <p:cNvSpPr/>
              <p:nvPr/>
            </p:nvSpPr>
            <p:spPr>
              <a:xfrm>
                <a:off x="6008914" y="4814907"/>
                <a:ext cx="1779618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b="1" baseline="30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对话气泡: 圆角矩形 12">
                <a:extLst>
                  <a:ext uri="{FF2B5EF4-FFF2-40B4-BE49-F238E27FC236}">
                    <a16:creationId xmlns:a16="http://schemas.microsoft.com/office/drawing/2014/main" id="{EF261491-A8D6-4B44-BC29-802347E4A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4814907"/>
                <a:ext cx="1779618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1E9ABB4-1006-4FD8-9F5C-CBCB8FE9ECF0}"/>
              </a:ext>
            </a:extLst>
          </p:cNvPr>
          <p:cNvCxnSpPr>
            <a:cxnSpLocks/>
          </p:cNvCxnSpPr>
          <p:nvPr/>
        </p:nvCxnSpPr>
        <p:spPr>
          <a:xfrm>
            <a:off x="6008914" y="4757986"/>
            <a:ext cx="17261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对话气泡: 圆角矩形 15">
                <a:extLst>
                  <a:ext uri="{FF2B5EF4-FFF2-40B4-BE49-F238E27FC236}">
                    <a16:creationId xmlns:a16="http://schemas.microsoft.com/office/drawing/2014/main" id="{DAB4D00D-CC50-4429-9BDC-95E9A0077AC5}"/>
                  </a:ext>
                </a:extLst>
              </p:cNvPr>
              <p:cNvSpPr/>
              <p:nvPr/>
            </p:nvSpPr>
            <p:spPr>
              <a:xfrm>
                <a:off x="7960093" y="4814907"/>
                <a:ext cx="1779618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zh-CN" altLang="en-US" b="1" baseline="30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对话气泡: 圆角矩形 15">
                <a:extLst>
                  <a:ext uri="{FF2B5EF4-FFF2-40B4-BE49-F238E27FC236}">
                    <a16:creationId xmlns:a16="http://schemas.microsoft.com/office/drawing/2014/main" id="{DAB4D00D-CC50-4429-9BDC-95E9A0077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093" y="4814907"/>
                <a:ext cx="1779618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3961571-43F9-4272-A931-3370D8149CCC}"/>
              </a:ext>
            </a:extLst>
          </p:cNvPr>
          <p:cNvCxnSpPr>
            <a:cxnSpLocks/>
          </p:cNvCxnSpPr>
          <p:nvPr/>
        </p:nvCxnSpPr>
        <p:spPr>
          <a:xfrm>
            <a:off x="7960093" y="4757986"/>
            <a:ext cx="17261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对话气泡: 圆角矩形 18">
                <a:extLst>
                  <a:ext uri="{FF2B5EF4-FFF2-40B4-BE49-F238E27FC236}">
                    <a16:creationId xmlns:a16="http://schemas.microsoft.com/office/drawing/2014/main" id="{36E37BD9-A294-4F42-95E9-98E23407526B}"/>
                  </a:ext>
                </a:extLst>
              </p:cNvPr>
              <p:cNvSpPr/>
              <p:nvPr/>
            </p:nvSpPr>
            <p:spPr>
              <a:xfrm>
                <a:off x="9810664" y="4814907"/>
                <a:ext cx="518324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zh-CN" altLang="en-US" b="1" baseline="30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对话气泡: 圆角矩形 18">
                <a:extLst>
                  <a:ext uri="{FF2B5EF4-FFF2-40B4-BE49-F238E27FC236}">
                    <a16:creationId xmlns:a16="http://schemas.microsoft.com/office/drawing/2014/main" id="{36E37BD9-A294-4F42-95E9-98E234075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664" y="4814907"/>
                <a:ext cx="518324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E4A55FB-31BD-4F02-8C39-4550E21A916B}"/>
              </a:ext>
            </a:extLst>
          </p:cNvPr>
          <p:cNvCxnSpPr>
            <a:cxnSpLocks/>
          </p:cNvCxnSpPr>
          <p:nvPr/>
        </p:nvCxnSpPr>
        <p:spPr>
          <a:xfrm>
            <a:off x="9810664" y="4757986"/>
            <a:ext cx="50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对话气泡: 圆角矩形 21">
                <a:extLst>
                  <a:ext uri="{FF2B5EF4-FFF2-40B4-BE49-F238E27FC236}">
                    <a16:creationId xmlns:a16="http://schemas.microsoft.com/office/drawing/2014/main" id="{36EDCB6C-994A-4EB5-87CF-39E6992D3448}"/>
                  </a:ext>
                </a:extLst>
              </p:cNvPr>
              <p:cNvSpPr/>
              <p:nvPr/>
            </p:nvSpPr>
            <p:spPr>
              <a:xfrm>
                <a:off x="10602960" y="4814907"/>
                <a:ext cx="518324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baseline="30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对话气泡: 圆角矩形 21">
                <a:extLst>
                  <a:ext uri="{FF2B5EF4-FFF2-40B4-BE49-F238E27FC236}">
                    <a16:creationId xmlns:a16="http://schemas.microsoft.com/office/drawing/2014/main" id="{36EDCB6C-994A-4EB5-87CF-39E6992D3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960" y="4814907"/>
                <a:ext cx="518324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0CBD36E-4FD6-4780-BAA7-7A905D42C073}"/>
              </a:ext>
            </a:extLst>
          </p:cNvPr>
          <p:cNvCxnSpPr>
            <a:cxnSpLocks/>
          </p:cNvCxnSpPr>
          <p:nvPr/>
        </p:nvCxnSpPr>
        <p:spPr>
          <a:xfrm>
            <a:off x="10602960" y="4757986"/>
            <a:ext cx="50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对话气泡: 圆角矩形 23">
                <a:extLst>
                  <a:ext uri="{FF2B5EF4-FFF2-40B4-BE49-F238E27FC236}">
                    <a16:creationId xmlns:a16="http://schemas.microsoft.com/office/drawing/2014/main" id="{010A631C-7FD4-4A87-8333-5F3631F53AB5}"/>
                  </a:ext>
                </a:extLst>
              </p:cNvPr>
              <p:cNvSpPr/>
              <p:nvPr/>
            </p:nvSpPr>
            <p:spPr>
              <a:xfrm>
                <a:off x="5742516" y="6299070"/>
                <a:ext cx="1779618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b="1" baseline="30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对话气泡: 圆角矩形 23">
                <a:extLst>
                  <a:ext uri="{FF2B5EF4-FFF2-40B4-BE49-F238E27FC236}">
                    <a16:creationId xmlns:a16="http://schemas.microsoft.com/office/drawing/2014/main" id="{010A631C-7FD4-4A87-8333-5F3631F53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516" y="6299070"/>
                <a:ext cx="1779618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47748FC-BDA4-4A24-BF10-92B399C6BAB3}"/>
              </a:ext>
            </a:extLst>
          </p:cNvPr>
          <p:cNvCxnSpPr>
            <a:cxnSpLocks/>
          </p:cNvCxnSpPr>
          <p:nvPr/>
        </p:nvCxnSpPr>
        <p:spPr>
          <a:xfrm>
            <a:off x="5742516" y="6242149"/>
            <a:ext cx="17261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对话气泡: 圆角矩形 26">
                <a:extLst>
                  <a:ext uri="{FF2B5EF4-FFF2-40B4-BE49-F238E27FC236}">
                    <a16:creationId xmlns:a16="http://schemas.microsoft.com/office/drawing/2014/main" id="{8C03ADF5-E7EA-4D95-9F40-552A745D95D1}"/>
                  </a:ext>
                </a:extLst>
              </p:cNvPr>
              <p:cNvSpPr/>
              <p:nvPr/>
            </p:nvSpPr>
            <p:spPr>
              <a:xfrm>
                <a:off x="7593087" y="6299070"/>
                <a:ext cx="518324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CN" altLang="en-US" b="1" baseline="30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对话气泡: 圆角矩形 26">
                <a:extLst>
                  <a:ext uri="{FF2B5EF4-FFF2-40B4-BE49-F238E27FC236}">
                    <a16:creationId xmlns:a16="http://schemas.microsoft.com/office/drawing/2014/main" id="{8C03ADF5-E7EA-4D95-9F40-552A745D9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087" y="6299070"/>
                <a:ext cx="518324" cy="457200"/>
              </a:xfrm>
              <a:prstGeom prst="wedgeRoundRectCallout">
                <a:avLst>
                  <a:gd name="adj1" fmla="val 19898"/>
                  <a:gd name="adj2" fmla="val -51960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4BA115F-97E4-4D6E-B9D1-2206E41C81E8}"/>
              </a:ext>
            </a:extLst>
          </p:cNvPr>
          <p:cNvCxnSpPr>
            <a:cxnSpLocks/>
          </p:cNvCxnSpPr>
          <p:nvPr/>
        </p:nvCxnSpPr>
        <p:spPr>
          <a:xfrm>
            <a:off x="7593087" y="6242149"/>
            <a:ext cx="50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7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983" y="1383181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偏差、方差、过拟合、欠拟合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缓解过拟合方法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40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237228" y="1147409"/>
                <a:ext cx="11717543" cy="4733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最后一个方程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可以写为：</a:t>
                </a:r>
                <a:endParaRPr lang="en-CA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CA" sz="2400" b="0" dirty="0"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𝑏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pPr>
                      <m:e>
                        <m:r>
                          <a:rPr lang="en-CA" sz="2400" b="1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𝟏</m:t>
                        </m:r>
                      </m:e>
                      <m:sup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𝑇</m:t>
                        </m:r>
                      </m:sup>
                    </m:sSup>
                    <m:r>
                      <a:rPr lang="en-CA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r>
                      <a:rPr lang="en-CA" sz="2400" b="1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𝒚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−</m:t>
                    </m:r>
                    <m:r>
                      <a:rPr lang="en-CA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CA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</m:t>
                    </m:r>
                  </m:oMath>
                </a14:m>
                <a:endParaRPr lang="en-CA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需要求解的方程组可以写为：</a:t>
                </a:r>
                <a:endParaRPr lang="en-CA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CA" altLang="zh-CN" sz="24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CA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altLang="zh-CN" sz="24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𝑿</m:t>
                                  </m:r>
                                  <m:r>
                                    <a:rPr lang="en-CA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𝟏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en-CA" altLang="zh-CN" sz="2400" b="1" dirty="0">
                                  <a:latin typeface="楷体" panose="02010609060101010101" pitchFamily="49" charset="-122"/>
                                  <a:ea typeface="楷体" panose="02010609060101010101" pitchFamily="49" charset="-122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𝑏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𝑛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1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(</m:t>
                              </m:r>
                              <m:r>
                                <a:rPr lang="en-CA" sz="2400" b="1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𝒚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−</m:t>
                              </m:r>
                              <m:r>
                                <a:rPr lang="en-CA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CA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CA" altLang="zh-CN" sz="2400" dirty="0">
                                  <a:latin typeface="楷体" panose="02010609060101010101" pitchFamily="49" charset="-122"/>
                                  <a:ea typeface="楷体" panose="02010609060101010101" pitchFamily="49" charset="-122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求解此方程组可得：</a:t>
                </a:r>
                <a:endParaRPr lang="en-CA" altLang="zh-CN" sz="2400" dirty="0">
                  <a:ea typeface="楷体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A" altLang="zh-CN" sz="24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altLang="zh-CN" sz="240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𝝎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 dirty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楷体" panose="02010609060101010101" pitchFamily="49" charset="-122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sz="2400" i="1" dirty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400" b="1" i="1" dirty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𝝎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28" y="1147409"/>
                <a:ext cx="11717543" cy="4733475"/>
              </a:xfrm>
              <a:prstGeom prst="rect">
                <a:avLst/>
              </a:prstGeom>
              <a:blipFill>
                <a:blip r:embed="rId2"/>
                <a:stretch>
                  <a:fillRect l="-728" t="-127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528925-3DD8-48BC-B045-1AA89E166CB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05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4B23DB52-479D-4DC3-844C-2BFD0E0063F8}"/>
                  </a:ext>
                </a:extLst>
              </p:cNvPr>
              <p:cNvSpPr/>
              <p:nvPr/>
            </p:nvSpPr>
            <p:spPr>
              <a:xfrm>
                <a:off x="216310" y="1069330"/>
                <a:ext cx="11700387" cy="1461434"/>
              </a:xfrm>
              <a:prstGeom prst="roundRect">
                <a:avLst/>
              </a:prstGeom>
              <a:solidFill>
                <a:srgbClr val="A8EFC6"/>
              </a:solidFill>
              <a:ln>
                <a:solidFill>
                  <a:srgbClr val="A8EF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zh-CN" altLang="en-US" sz="2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𝝎</m:t>
                          </m:r>
                        </m:e>
                      </m:acc>
                      <m:r>
                        <a:rPr lang="en-US" altLang="zh-CN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US" altLang="zh-CN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altLang="zh-CN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600" dirty="0">
                  <a:solidFill>
                    <a:schemeClr val="tx1"/>
                  </a:solidFill>
                  <a:latin typeface="楷体" panose="02010609060101010101" pitchFamily="49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𝑏</m:t>
                          </m:r>
                        </m:e>
                      </m:acc>
                      <m:r>
                        <a:rPr lang="en-US" altLang="zh-CN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6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6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26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4B23DB52-479D-4DC3-844C-2BFD0E00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069330"/>
                <a:ext cx="11700387" cy="14614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A8EFC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484165" y="2574859"/>
                <a:ext cx="11365713" cy="327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4013" indent="-354013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已知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𝒙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54013" indent="-354013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可得</a:t>
                </a:r>
                <a:endParaRPr lang="en-CA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𝝎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楷体" panose="02010609060101010101" pitchFamily="49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>
                                                  <a:latin typeface="Cambria Math" panose="02040503050406030204" pitchFamily="18" charset="0"/>
                                                  <a:ea typeface="楷体" panose="02010609060101010101" pitchFamily="49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𝑦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b="1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5" y="2574859"/>
                <a:ext cx="11365713" cy="3278077"/>
              </a:xfrm>
              <a:prstGeom prst="rect">
                <a:avLst/>
              </a:prstGeom>
              <a:blipFill>
                <a:blip r:embed="rId3"/>
                <a:stretch>
                  <a:fillRect l="-697" t="-14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93E9012-DA0C-41B3-92E5-64AA55B90F1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46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9725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43990" y="1138468"/>
                <a:ext cx="7500996" cy="7176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一个样本有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个特征：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预测模型为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1" dirty="0"/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90" y="1138468"/>
                <a:ext cx="7500996" cy="7176965"/>
              </a:xfrm>
              <a:prstGeom prst="rect">
                <a:avLst/>
              </a:prstGeom>
              <a:blipFill>
                <a:blip r:embed="rId2"/>
                <a:stretch>
                  <a:fillRect l="-10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900A5388-540A-4E65-9137-2B49923C42B4}"/>
              </a:ext>
            </a:extLst>
          </p:cNvPr>
          <p:cNvSpPr txBox="1"/>
          <p:nvPr/>
        </p:nvSpPr>
        <p:spPr>
          <a:xfrm>
            <a:off x="2350665" y="3670636"/>
            <a:ext cx="8175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800" b="0" dirty="0"/>
              <a:t> </a:t>
            </a:r>
            <a:endParaRPr lang="en-US" altLang="zh-CN" sz="2800" dirty="0"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97C48-89A6-44B2-82C0-D3E362057D57}"/>
              </a:ext>
            </a:extLst>
          </p:cNvPr>
          <p:cNvSpPr txBox="1"/>
          <p:nvPr/>
        </p:nvSpPr>
        <p:spPr>
          <a:xfrm>
            <a:off x="8070025" y="558762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线性回归示例，每个样本有两个特征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F60CE3-2A14-4F84-A417-4DA769EB0C0C}"/>
              </a:ext>
            </a:extLst>
          </p:cNvPr>
          <p:cNvSpPr/>
          <p:nvPr/>
        </p:nvSpPr>
        <p:spPr>
          <a:xfrm>
            <a:off x="66738" y="6484473"/>
            <a:ext cx="6573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Pic is from </a:t>
            </a:r>
            <a:r>
              <a:rPr lang="zh-CN" altLang="en-US" dirty="0">
                <a:ea typeface="微软雅黑" panose="020B0503020204020204" pitchFamily="34" charset="-122"/>
                <a:hlinkClick r:id="rId3"/>
              </a:rPr>
              <a:t>http://www.rnfc.org/courses/isl/Lesson%203/Summary/</a:t>
            </a:r>
            <a:r>
              <a:rPr lang="en-US" altLang="zh-CN" dirty="0">
                <a:ea typeface="微软雅黑" panose="020B0503020204020204" pitchFamily="34" charset="-122"/>
              </a:rPr>
              <a:t>. 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圆角矩形标注 4">
            <a:extLst>
              <a:ext uri="{FF2B5EF4-FFF2-40B4-BE49-F238E27FC236}">
                <a16:creationId xmlns:a16="http://schemas.microsoft.com/office/drawing/2014/main" id="{339081E5-D6F9-4B48-9E85-DEBF3B8CBBE9}"/>
              </a:ext>
            </a:extLst>
          </p:cNvPr>
          <p:cNvSpPr/>
          <p:nvPr/>
        </p:nvSpPr>
        <p:spPr>
          <a:xfrm>
            <a:off x="5427038" y="4993824"/>
            <a:ext cx="2502834" cy="666140"/>
          </a:xfrm>
          <a:prstGeom prst="wedgeRoundRectCallout">
            <a:avLst>
              <a:gd name="adj1" fmla="val -51477"/>
              <a:gd name="adj2" fmla="val -150581"/>
              <a:gd name="adj3" fmla="val 16667"/>
            </a:avLst>
          </a:prstGeom>
          <a:solidFill>
            <a:srgbClr val="A8EFC6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权重参数向量</a:t>
            </a:r>
            <a:endParaRPr lang="en-US" altLang="zh-CN" sz="2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圆角矩形标注 4">
            <a:extLst>
              <a:ext uri="{FF2B5EF4-FFF2-40B4-BE49-F238E27FC236}">
                <a16:creationId xmlns:a16="http://schemas.microsoft.com/office/drawing/2014/main" id="{F96E827C-3B44-4436-9177-B2CD3A268ED3}"/>
              </a:ext>
            </a:extLst>
          </p:cNvPr>
          <p:cNvSpPr/>
          <p:nvPr/>
        </p:nvSpPr>
        <p:spPr>
          <a:xfrm>
            <a:off x="5885387" y="3004495"/>
            <a:ext cx="1719062" cy="666141"/>
          </a:xfrm>
          <a:prstGeom prst="wedgeRoundRectCallout">
            <a:avLst>
              <a:gd name="adj1" fmla="val -80364"/>
              <a:gd name="adj2" fmla="val 28768"/>
              <a:gd name="adj3" fmla="val 16667"/>
            </a:avLst>
          </a:prstGeom>
          <a:solidFill>
            <a:srgbClr val="A8EFC6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特征向量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箭头: 右弧形 7">
            <a:extLst>
              <a:ext uri="{FF2B5EF4-FFF2-40B4-BE49-F238E27FC236}">
                <a16:creationId xmlns:a16="http://schemas.microsoft.com/office/drawing/2014/main" id="{9E2AAB58-EBB2-4321-A066-A6048EB79040}"/>
              </a:ext>
            </a:extLst>
          </p:cNvPr>
          <p:cNvSpPr/>
          <p:nvPr/>
        </p:nvSpPr>
        <p:spPr>
          <a:xfrm rot="19659741" flipH="1">
            <a:off x="1674430" y="2766126"/>
            <a:ext cx="621520" cy="26289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Figure 3.4">
            <a:extLst>
              <a:ext uri="{FF2B5EF4-FFF2-40B4-BE49-F238E27FC236}">
                <a16:creationId xmlns:a16="http://schemas.microsoft.com/office/drawing/2014/main" id="{5C967162-7D3F-44C1-9D6E-EB64D44B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2" y="1108084"/>
            <a:ext cx="4200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BE67800-98C6-4D2E-A271-1C8362FF9F1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14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930303" y="3297740"/>
                <a:ext cx="9333370" cy="1767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03" y="3297740"/>
                <a:ext cx="9333370" cy="1767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A3F667F-437A-4659-8FE0-1645FDE17503}"/>
                  </a:ext>
                </a:extLst>
              </p:cNvPr>
              <p:cNvSpPr/>
              <p:nvPr/>
            </p:nvSpPr>
            <p:spPr>
              <a:xfrm>
                <a:off x="1089130" y="695771"/>
                <a:ext cx="7587775" cy="1924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b="1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A3F667F-437A-4659-8FE0-1645FDE17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30" y="695771"/>
                <a:ext cx="7587775" cy="1924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-to-the-left-silhouette_32536">
            <a:extLst>
              <a:ext uri="{FF2B5EF4-FFF2-40B4-BE49-F238E27FC236}">
                <a16:creationId xmlns:a16="http://schemas.microsoft.com/office/drawing/2014/main" id="{6F94447B-9333-4263-BE85-5CA59019BD9D}"/>
              </a:ext>
            </a:extLst>
          </p:cNvPr>
          <p:cNvSpPr/>
          <p:nvPr/>
        </p:nvSpPr>
        <p:spPr>
          <a:xfrm rot="16200000">
            <a:off x="3848458" y="2682634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6F118A-245C-40F8-9FC6-C8E2842D3ED2}"/>
                  </a:ext>
                </a:extLst>
              </p:cNvPr>
              <p:cNvSpPr txBox="1"/>
              <p:nvPr/>
            </p:nvSpPr>
            <p:spPr>
              <a:xfrm>
                <a:off x="2826165" y="6156923"/>
                <a:ext cx="277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6F118A-245C-40F8-9FC6-C8E2842D3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5" y="6156923"/>
                <a:ext cx="277082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D241EC1-40BC-466D-8D40-030EBE180D7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-to-the-left-silhouette_32536">
            <a:extLst>
              <a:ext uri="{FF2B5EF4-FFF2-40B4-BE49-F238E27FC236}">
                <a16:creationId xmlns:a16="http://schemas.microsoft.com/office/drawing/2014/main" id="{2E4B6D02-167C-43F8-8D61-91400A152D3E}"/>
              </a:ext>
            </a:extLst>
          </p:cNvPr>
          <p:cNvSpPr/>
          <p:nvPr/>
        </p:nvSpPr>
        <p:spPr>
          <a:xfrm rot="16200000">
            <a:off x="3851881" y="5278805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1B3802-A7E1-43D1-8AE3-0C5F2C0215AD}"/>
              </a:ext>
            </a:extLst>
          </p:cNvPr>
          <p:cNvSpPr/>
          <p:nvPr/>
        </p:nvSpPr>
        <p:spPr>
          <a:xfrm>
            <a:off x="930303" y="3297741"/>
            <a:ext cx="795860" cy="157284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DA45D9E-8482-4ACD-B96B-5204D8136042}"/>
              </a:ext>
            </a:extLst>
          </p:cNvPr>
          <p:cNvSpPr/>
          <p:nvPr/>
        </p:nvSpPr>
        <p:spPr>
          <a:xfrm>
            <a:off x="7305867" y="3297741"/>
            <a:ext cx="703257" cy="157284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7C0D39E-A2B2-4BEA-AB21-07061408FCCE}"/>
              </a:ext>
            </a:extLst>
          </p:cNvPr>
          <p:cNvSpPr/>
          <p:nvPr/>
        </p:nvSpPr>
        <p:spPr>
          <a:xfrm>
            <a:off x="8210939" y="3297741"/>
            <a:ext cx="634481" cy="157284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E473B57-63F2-4A75-ABE6-DC2C7F596DE8}"/>
              </a:ext>
            </a:extLst>
          </p:cNvPr>
          <p:cNvSpPr/>
          <p:nvPr/>
        </p:nvSpPr>
        <p:spPr>
          <a:xfrm>
            <a:off x="9442579" y="3297741"/>
            <a:ext cx="541177" cy="157284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930303" y="3297740"/>
                <a:ext cx="9333370" cy="1767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03" y="3297740"/>
                <a:ext cx="9333370" cy="1767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A3F667F-437A-4659-8FE0-1645FDE17503}"/>
                  </a:ext>
                </a:extLst>
              </p:cNvPr>
              <p:cNvSpPr/>
              <p:nvPr/>
            </p:nvSpPr>
            <p:spPr>
              <a:xfrm>
                <a:off x="1089130" y="695771"/>
                <a:ext cx="7587775" cy="1924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b="1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A3F667F-437A-4659-8FE0-1645FDE17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30" y="695771"/>
                <a:ext cx="7587775" cy="1924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-to-the-left-silhouette_32536">
            <a:extLst>
              <a:ext uri="{FF2B5EF4-FFF2-40B4-BE49-F238E27FC236}">
                <a16:creationId xmlns:a16="http://schemas.microsoft.com/office/drawing/2014/main" id="{6F94447B-9333-4263-BE85-5CA59019BD9D}"/>
              </a:ext>
            </a:extLst>
          </p:cNvPr>
          <p:cNvSpPr/>
          <p:nvPr/>
        </p:nvSpPr>
        <p:spPr>
          <a:xfrm rot="16200000">
            <a:off x="3848458" y="2682634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6F118A-245C-40F8-9FC6-C8E2842D3ED2}"/>
                  </a:ext>
                </a:extLst>
              </p:cNvPr>
              <p:cNvSpPr txBox="1"/>
              <p:nvPr/>
            </p:nvSpPr>
            <p:spPr>
              <a:xfrm>
                <a:off x="2826165" y="6156923"/>
                <a:ext cx="277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6F118A-245C-40F8-9FC6-C8E2842D3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5" y="6156923"/>
                <a:ext cx="277082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D241EC1-40BC-466D-8D40-030EBE180D7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-to-the-left-silhouette_32536">
            <a:extLst>
              <a:ext uri="{FF2B5EF4-FFF2-40B4-BE49-F238E27FC236}">
                <a16:creationId xmlns:a16="http://schemas.microsoft.com/office/drawing/2014/main" id="{2E4B6D02-167C-43F8-8D61-91400A152D3E}"/>
              </a:ext>
            </a:extLst>
          </p:cNvPr>
          <p:cNvSpPr/>
          <p:nvPr/>
        </p:nvSpPr>
        <p:spPr>
          <a:xfrm rot="16200000">
            <a:off x="3851881" y="5278805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72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210792" y="705038"/>
                <a:ext cx="12083845" cy="593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经验损失函数为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p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CA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CA" altLang="zh-CN" sz="2400" b="0" dirty="0"/>
                  <a:t>                 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CA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CA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CA" altLang="zh-CN" sz="2400" b="0" dirty="0"/>
                  <a:t>                 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展开经验损失函数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	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CA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92" y="705038"/>
                <a:ext cx="12083845" cy="5936562"/>
              </a:xfrm>
              <a:prstGeom prst="rect">
                <a:avLst/>
              </a:prstGeom>
              <a:blipFill>
                <a:blip r:embed="rId2"/>
                <a:stretch>
                  <a:fillRect l="-7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95547370-0562-4A52-B7FE-39246F5DB6E5}"/>
                  </a:ext>
                </a:extLst>
              </p:cNvPr>
              <p:cNvSpPr/>
              <p:nvPr/>
            </p:nvSpPr>
            <p:spPr>
              <a:xfrm>
                <a:off x="8202705" y="1110087"/>
                <a:ext cx="3329625" cy="858537"/>
              </a:xfrm>
              <a:prstGeom prst="roundRect">
                <a:avLst/>
              </a:prstGeom>
              <a:solidFill>
                <a:srgbClr val="A8EFC6"/>
              </a:solidFill>
              <a:ln>
                <a:solidFill>
                  <a:srgbClr val="A8EF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95547370-0562-4A52-B7FE-39246F5DB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705" y="1110087"/>
                <a:ext cx="3329625" cy="8585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A8EFC6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0A344F5-F12B-43B8-B527-140BD5A14F5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21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4B23DB52-479D-4DC3-844C-2BFD0E0063F8}"/>
                  </a:ext>
                </a:extLst>
              </p:cNvPr>
              <p:cNvSpPr/>
              <p:nvPr/>
            </p:nvSpPr>
            <p:spPr>
              <a:xfrm>
                <a:off x="216310" y="1069330"/>
                <a:ext cx="11700387" cy="732762"/>
              </a:xfrm>
              <a:prstGeom prst="roundRect">
                <a:avLst/>
              </a:prstGeom>
              <a:solidFill>
                <a:srgbClr val="A8EFC6"/>
              </a:solidFill>
              <a:ln>
                <a:solidFill>
                  <a:srgbClr val="A8EF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CA" altLang="zh-CN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3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3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3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3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3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3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3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3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CA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3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4B23DB52-479D-4DC3-844C-2BFD0E00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069330"/>
                <a:ext cx="11700387" cy="73276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A8EFC6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216310" y="1802092"/>
                <a:ext cx="12271567" cy="44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经验损失函数的导数为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m:rPr>
                              <m:brk m:alnAt="7"/>
                            </m:rP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CA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400" b="1" i="1" dirty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CA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CA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 dirty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400" b="1" i="1" dirty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CA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latin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令导数为零并求解方程，可得</a:t>
                </a:r>
                <a:endParaRPr lang="en-CA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en-CA" altLang="zh-CN" sz="24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b="1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𝝎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 dirty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楷体" panose="02010609060101010101" pitchFamily="49" charset="-122"/>
                                <a:ea typeface="微软雅黑" panose="020B0503020204020204" pitchFamily="34" charset="-122"/>
                              </a:rPr>
                              <m:t> </m:t>
                            </m:r>
                          </m:e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en-US" sz="2400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400" b="1" i="1" dirty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𝝎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    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802092"/>
                <a:ext cx="12271567" cy="4486421"/>
              </a:xfrm>
              <a:prstGeom prst="rect">
                <a:avLst/>
              </a:prstGeom>
              <a:blipFill>
                <a:blip r:embed="rId3"/>
                <a:stretch>
                  <a:fillRect l="-6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186C919-5DA4-4341-9B2A-D0C7EF15E66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519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9725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43990" y="889781"/>
                <a:ext cx="6837945" cy="6484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一个样本具有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个特征：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预测模型为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altLang="zh-CN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1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CA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/>
              </a:p>
              <a:p>
                <a:pPr algn="ctr">
                  <a:lnSpc>
                    <a:spcPct val="150000"/>
                  </a:lnSpc>
                </a:pP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90" y="889781"/>
                <a:ext cx="6837945" cy="6484467"/>
              </a:xfrm>
              <a:prstGeom prst="rect">
                <a:avLst/>
              </a:prstGeo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900A5388-540A-4E65-9137-2B49923C42B4}"/>
              </a:ext>
            </a:extLst>
          </p:cNvPr>
          <p:cNvSpPr txBox="1"/>
          <p:nvPr/>
        </p:nvSpPr>
        <p:spPr>
          <a:xfrm>
            <a:off x="2350665" y="3670636"/>
            <a:ext cx="8175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800" b="0" dirty="0"/>
              <a:t> </a:t>
            </a:r>
            <a:endParaRPr lang="en-US" altLang="zh-CN" sz="2800" dirty="0"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97C48-89A6-44B2-82C0-D3E362057D57}"/>
              </a:ext>
            </a:extLst>
          </p:cNvPr>
          <p:cNvSpPr txBox="1"/>
          <p:nvPr/>
        </p:nvSpPr>
        <p:spPr>
          <a:xfrm>
            <a:off x="8070025" y="558762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线性回归示例，每个样本有两个特征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F60CE3-2A14-4F84-A417-4DA769EB0C0C}"/>
              </a:ext>
            </a:extLst>
          </p:cNvPr>
          <p:cNvSpPr/>
          <p:nvPr/>
        </p:nvSpPr>
        <p:spPr>
          <a:xfrm>
            <a:off x="66738" y="6484473"/>
            <a:ext cx="6573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Pic is from </a:t>
            </a:r>
            <a:r>
              <a:rPr lang="zh-CN" altLang="en-US" dirty="0">
                <a:ea typeface="微软雅黑" panose="020B0503020204020204" pitchFamily="34" charset="-122"/>
                <a:hlinkClick r:id="rId3"/>
              </a:rPr>
              <a:t>http://www.rnfc.org/courses/isl/Lesson%203/Summary/</a:t>
            </a:r>
            <a:r>
              <a:rPr lang="en-US" altLang="zh-CN" dirty="0">
                <a:ea typeface="微软雅黑" panose="020B0503020204020204" pitchFamily="34" charset="-122"/>
              </a:rPr>
              <a:t>. 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标注 4">
                <a:extLst>
                  <a:ext uri="{FF2B5EF4-FFF2-40B4-BE49-F238E27FC236}">
                    <a16:creationId xmlns:a16="http://schemas.microsoft.com/office/drawing/2014/main" id="{339081E5-D6F9-4B48-9E85-DEBF3B8CBBE9}"/>
                  </a:ext>
                </a:extLst>
              </p:cNvPr>
              <p:cNvSpPr/>
              <p:nvPr/>
            </p:nvSpPr>
            <p:spPr>
              <a:xfrm>
                <a:off x="5682120" y="4370521"/>
                <a:ext cx="2087859" cy="666140"/>
              </a:xfrm>
              <a:prstGeom prst="wedgeRoundRectCallout">
                <a:avLst>
                  <a:gd name="adj1" fmla="val -80972"/>
                  <a:gd name="adj2" fmla="val -125368"/>
                  <a:gd name="adj3" fmla="val 16667"/>
                </a:avLst>
              </a:prstGeom>
              <a:solidFill>
                <a:srgbClr val="A8EFC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被吸收到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altLang="zh-CN" sz="2400" b="1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圆角矩形标注 4">
                <a:extLst>
                  <a:ext uri="{FF2B5EF4-FFF2-40B4-BE49-F238E27FC236}">
                    <a16:creationId xmlns:a16="http://schemas.microsoft.com/office/drawing/2014/main" id="{339081E5-D6F9-4B48-9E85-DEBF3B8CB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120" y="4370521"/>
                <a:ext cx="2087859" cy="666140"/>
              </a:xfrm>
              <a:prstGeom prst="wedgeRoundRectCallout">
                <a:avLst>
                  <a:gd name="adj1" fmla="val -80972"/>
                  <a:gd name="adj2" fmla="val -12536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圆角矩形标注 4">
            <a:extLst>
              <a:ext uri="{FF2B5EF4-FFF2-40B4-BE49-F238E27FC236}">
                <a16:creationId xmlns:a16="http://schemas.microsoft.com/office/drawing/2014/main" id="{F96E827C-3B44-4436-9177-B2CD3A268ED3}"/>
              </a:ext>
            </a:extLst>
          </p:cNvPr>
          <p:cNvSpPr/>
          <p:nvPr/>
        </p:nvSpPr>
        <p:spPr>
          <a:xfrm>
            <a:off x="5937563" y="2739158"/>
            <a:ext cx="1909482" cy="849692"/>
          </a:xfrm>
          <a:prstGeom prst="wedgeRoundRectCallout">
            <a:avLst>
              <a:gd name="adj1" fmla="val -97549"/>
              <a:gd name="adj2" fmla="val -8523"/>
              <a:gd name="adj3" fmla="val 16667"/>
            </a:avLst>
          </a:prstGeom>
          <a:solidFill>
            <a:srgbClr val="A8EFC6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增加一个值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的特征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箭头: 右弧形 7">
            <a:extLst>
              <a:ext uri="{FF2B5EF4-FFF2-40B4-BE49-F238E27FC236}">
                <a16:creationId xmlns:a16="http://schemas.microsoft.com/office/drawing/2014/main" id="{9E2AAB58-EBB2-4321-A066-A6048EB79040}"/>
              </a:ext>
            </a:extLst>
          </p:cNvPr>
          <p:cNvSpPr/>
          <p:nvPr/>
        </p:nvSpPr>
        <p:spPr>
          <a:xfrm rot="19361330" flipH="1">
            <a:off x="1247051" y="2372647"/>
            <a:ext cx="621520" cy="26289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Figure 3.4">
            <a:extLst>
              <a:ext uri="{FF2B5EF4-FFF2-40B4-BE49-F238E27FC236}">
                <a16:creationId xmlns:a16="http://schemas.microsoft.com/office/drawing/2014/main" id="{5C967162-7D3F-44C1-9D6E-EB64D44B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418" y="1108084"/>
            <a:ext cx="4200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BE67800-98C6-4D2E-A271-1C8362FF9F1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5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-877078" y="3068927"/>
                <a:ext cx="9333370" cy="1767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CA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7078" y="3068927"/>
                <a:ext cx="9333370" cy="1767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A3F667F-437A-4659-8FE0-1645FDE17503}"/>
                  </a:ext>
                </a:extLst>
              </p:cNvPr>
              <p:cNvSpPr/>
              <p:nvPr/>
            </p:nvSpPr>
            <p:spPr>
              <a:xfrm>
                <a:off x="212052" y="695771"/>
                <a:ext cx="7587775" cy="1924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b="1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A3F667F-437A-4659-8FE0-1645FDE17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52" y="695771"/>
                <a:ext cx="7587775" cy="1924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-to-the-left-silhouette_32536">
            <a:extLst>
              <a:ext uri="{FF2B5EF4-FFF2-40B4-BE49-F238E27FC236}">
                <a16:creationId xmlns:a16="http://schemas.microsoft.com/office/drawing/2014/main" id="{6F94447B-9333-4263-BE85-5CA59019BD9D}"/>
              </a:ext>
            </a:extLst>
          </p:cNvPr>
          <p:cNvSpPr/>
          <p:nvPr/>
        </p:nvSpPr>
        <p:spPr>
          <a:xfrm rot="16200000">
            <a:off x="2971380" y="2682634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6F118A-245C-40F8-9FC6-C8E2842D3ED2}"/>
                  </a:ext>
                </a:extLst>
              </p:cNvPr>
              <p:cNvSpPr txBox="1"/>
              <p:nvPr/>
            </p:nvSpPr>
            <p:spPr>
              <a:xfrm>
                <a:off x="1949087" y="5737044"/>
                <a:ext cx="19107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6F118A-245C-40F8-9FC6-C8E2842D3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087" y="5737044"/>
                <a:ext cx="1910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D241EC1-40BC-466D-8D40-030EBE180D7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-to-the-left-silhouette_32536">
            <a:extLst>
              <a:ext uri="{FF2B5EF4-FFF2-40B4-BE49-F238E27FC236}">
                <a16:creationId xmlns:a16="http://schemas.microsoft.com/office/drawing/2014/main" id="{2E4B6D02-167C-43F8-8D61-91400A152D3E}"/>
              </a:ext>
            </a:extLst>
          </p:cNvPr>
          <p:cNvSpPr/>
          <p:nvPr/>
        </p:nvSpPr>
        <p:spPr>
          <a:xfrm rot="16200000">
            <a:off x="2974803" y="4858926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EADAA8B-02C2-4D99-9356-C5D4FD204EB6}"/>
                  </a:ext>
                </a:extLst>
              </p:cNvPr>
              <p:cNvSpPr/>
              <p:nvPr/>
            </p:nvSpPr>
            <p:spPr>
              <a:xfrm>
                <a:off x="6096000" y="5105412"/>
                <a:ext cx="5753563" cy="17462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EADAA8B-02C2-4D99-9356-C5D4FD204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5412"/>
                <a:ext cx="5753563" cy="17462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454BD89-63C3-4E88-A534-A867879E963C}"/>
              </a:ext>
            </a:extLst>
          </p:cNvPr>
          <p:cNvSpPr txBox="1"/>
          <p:nvPr/>
        </p:nvSpPr>
        <p:spPr>
          <a:xfrm>
            <a:off x="4823927" y="57370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其中</a:t>
            </a:r>
            <a:endParaRPr lang="en-CA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5036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/>
              <p:nvPr/>
            </p:nvSpPr>
            <p:spPr>
              <a:xfrm>
                <a:off x="108156" y="705038"/>
                <a:ext cx="10927398" cy="6359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5425" indent="-225425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经验损失函数为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CA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CA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CA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损失函数可以展开写为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m:rPr>
                                  <m:brk m:alnAt="7"/>
                                </m:r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m:rPr>
                              <m:brk m:alnAt="7"/>
                            </m:rP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400" b="1" i="1" dirty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 dirty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 dirty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400" b="1" i="1" dirty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CA" altLang="zh-CN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损失函数的导数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m:rPr>
                              <m:brk m:alnAt="7"/>
                            </m:rP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400" b="1" i="1" dirty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CA" altLang="zh-CN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令导数为零，可解得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zh-CN" altLang="en-US" sz="2400" b="1" i="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𝛚</m:t>
                          </m:r>
                        </m:e>
                      </m:acc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31708D-74DD-4F65-B8EA-F6ADF82B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6" y="705038"/>
                <a:ext cx="10927398" cy="6359370"/>
              </a:xfrm>
              <a:prstGeom prst="rect">
                <a:avLst/>
              </a:prstGeom>
              <a:blipFill>
                <a:blip r:embed="rId2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FD1FA270-7ACD-4491-A20F-8D56A83E5DCB}"/>
              </a:ext>
            </a:extLst>
          </p:cNvPr>
          <p:cNvSpPr/>
          <p:nvPr/>
        </p:nvSpPr>
        <p:spPr>
          <a:xfrm>
            <a:off x="8044873" y="4895273"/>
            <a:ext cx="3962399" cy="1653602"/>
          </a:xfrm>
          <a:prstGeom prst="wedgeRoundRectCallout">
            <a:avLst>
              <a:gd name="adj1" fmla="val 16263"/>
              <a:gd name="adj2" fmla="val -46513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使用向量的好处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数学表达式和代码简洁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 向量运算的计算机代码速度更快（软硬件支持）。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F7676C5-0E55-467A-97BE-282D03E5A623}"/>
                  </a:ext>
                </a:extLst>
              </p:cNvPr>
              <p:cNvSpPr/>
              <p:nvPr/>
            </p:nvSpPr>
            <p:spPr>
              <a:xfrm>
                <a:off x="9448613" y="1019547"/>
                <a:ext cx="2558659" cy="575278"/>
              </a:xfrm>
              <a:prstGeom prst="roundRect">
                <a:avLst/>
              </a:prstGeom>
              <a:solidFill>
                <a:srgbClr val="A8EFC6"/>
              </a:solidFill>
              <a:ln>
                <a:solidFill>
                  <a:srgbClr val="A8EF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zh-CN" alt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F7676C5-0E55-467A-97BE-282D03E5A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613" y="1019547"/>
                <a:ext cx="2558659" cy="5752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A8EFC6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8BA72BD-6100-476C-B961-E2FB4C55D47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57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1337237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F4A60A2-D023-4E72-8E56-EBBDBA094105}"/>
              </a:ext>
            </a:extLst>
          </p:cNvPr>
          <p:cNvSpPr txBox="1"/>
          <p:nvPr/>
        </p:nvSpPr>
        <p:spPr>
          <a:xfrm>
            <a:off x="613981" y="1383122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线性回归模型介绍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偏差、方差、过拟合、欠拟合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缓解过拟合方法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54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6B42DEA7-7592-4828-920E-1A7C197976BC}"/>
              </a:ext>
            </a:extLst>
          </p:cNvPr>
          <p:cNvSpPr/>
          <p:nvPr/>
        </p:nvSpPr>
        <p:spPr>
          <a:xfrm rot="7177497">
            <a:off x="7576646" y="3244647"/>
            <a:ext cx="4381176" cy="2856242"/>
          </a:xfrm>
          <a:custGeom>
            <a:avLst/>
            <a:gdLst>
              <a:gd name="connsiteX0" fmla="*/ 1620147 w 4381176"/>
              <a:gd name="connsiteY0" fmla="*/ 1827540 h 1827540"/>
              <a:gd name="connsiteX1" fmla="*/ 0 w 4381176"/>
              <a:gd name="connsiteY1" fmla="*/ 10152 h 1827540"/>
              <a:gd name="connsiteX2" fmla="*/ 11388 w 4381176"/>
              <a:gd name="connsiteY2" fmla="*/ 0 h 1827540"/>
              <a:gd name="connsiteX3" fmla="*/ 2757120 w 4381176"/>
              <a:gd name="connsiteY3" fmla="*/ 1 h 1827540"/>
              <a:gd name="connsiteX4" fmla="*/ 4381176 w 4381176"/>
              <a:gd name="connsiteY4" fmla="*/ 1821773 h 1827540"/>
              <a:gd name="connsiteX5" fmla="*/ 4374707 w 4381176"/>
              <a:gd name="connsiteY5" fmla="*/ 1827540 h 1827540"/>
              <a:gd name="connsiteX6" fmla="*/ 1620147 w 4381176"/>
              <a:gd name="connsiteY6" fmla="*/ 1827540 h 182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176" h="1827540">
                <a:moveTo>
                  <a:pt x="1620147" y="1827540"/>
                </a:moveTo>
                <a:lnTo>
                  <a:pt x="0" y="10152"/>
                </a:lnTo>
                <a:lnTo>
                  <a:pt x="11388" y="0"/>
                </a:lnTo>
                <a:lnTo>
                  <a:pt x="2757120" y="1"/>
                </a:lnTo>
                <a:lnTo>
                  <a:pt x="4381176" y="1821773"/>
                </a:lnTo>
                <a:lnTo>
                  <a:pt x="4374707" y="1827540"/>
                </a:lnTo>
                <a:lnTo>
                  <a:pt x="1620147" y="18275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99596" y="110279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标注 4">
                <a:extLst>
                  <a:ext uri="{FF2B5EF4-FFF2-40B4-BE49-F238E27FC236}">
                    <a16:creationId xmlns:a16="http://schemas.microsoft.com/office/drawing/2014/main" id="{BA6EAB64-533D-40D8-8CDC-9792BB4B2C10}"/>
                  </a:ext>
                </a:extLst>
              </p:cNvPr>
              <p:cNvSpPr/>
              <p:nvPr/>
            </p:nvSpPr>
            <p:spPr>
              <a:xfrm>
                <a:off x="216310" y="1027459"/>
                <a:ext cx="11742100" cy="746924"/>
              </a:xfrm>
              <a:prstGeom prst="wedgeRoundRectCallout">
                <a:avLst>
                  <a:gd name="adj1" fmla="val -16725"/>
                  <a:gd name="adj2" fmla="val -49318"/>
                  <a:gd name="adj3" fmla="val 16667"/>
                </a:avLst>
              </a:prstGeom>
              <a:solidFill>
                <a:srgbClr val="A8EFC6"/>
              </a:solidFill>
              <a:ln w="28575"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m:rPr>
                                <m:brk m:alnAt="7"/>
                              </m:rP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圆角矩形标注 4">
                <a:extLst>
                  <a:ext uri="{FF2B5EF4-FFF2-40B4-BE49-F238E27FC236}">
                    <a16:creationId xmlns:a16="http://schemas.microsoft.com/office/drawing/2014/main" id="{BA6EAB64-533D-40D8-8CDC-9792BB4B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027459"/>
                <a:ext cx="11742100" cy="746924"/>
              </a:xfrm>
              <a:prstGeom prst="wedgeRoundRectCallout">
                <a:avLst>
                  <a:gd name="adj1" fmla="val -16725"/>
                  <a:gd name="adj2" fmla="val -49318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58C754D-B7E9-44C5-ABAB-FEBD9FD6A625}"/>
              </a:ext>
            </a:extLst>
          </p:cNvPr>
          <p:cNvSpPr/>
          <p:nvPr/>
        </p:nvSpPr>
        <p:spPr>
          <a:xfrm rot="16200000">
            <a:off x="8158501" y="490116"/>
            <a:ext cx="482706" cy="2487561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对话气泡: 圆角矩形 26">
                <a:extLst>
                  <a:ext uri="{FF2B5EF4-FFF2-40B4-BE49-F238E27FC236}">
                    <a16:creationId xmlns:a16="http://schemas.microsoft.com/office/drawing/2014/main" id="{AAF47757-4A17-4905-B4E6-7CE7EC2239AA}"/>
                  </a:ext>
                </a:extLst>
              </p:cNvPr>
              <p:cNvSpPr/>
              <p:nvPr/>
            </p:nvSpPr>
            <p:spPr>
              <a:xfrm>
                <a:off x="6757291" y="2194596"/>
                <a:ext cx="3858868" cy="612648"/>
              </a:xfrm>
              <a:prstGeom prst="wedgeRoundRectCallout">
                <a:avLst>
                  <a:gd name="adj1" fmla="val 16263"/>
                  <a:gd name="adj2" fmla="val -46513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必须满秩，如何做到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?</a:t>
                </a:r>
                <a:endParaRPr lang="zh-CN" altLang="en-US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7" name="对话气泡: 圆角矩形 26">
                <a:extLst>
                  <a:ext uri="{FF2B5EF4-FFF2-40B4-BE49-F238E27FC236}">
                    <a16:creationId xmlns:a16="http://schemas.microsoft.com/office/drawing/2014/main" id="{AAF47757-4A17-4905-B4E6-7CE7EC223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291" y="2194596"/>
                <a:ext cx="3858868" cy="612648"/>
              </a:xfrm>
              <a:prstGeom prst="wedgeRoundRectCallout">
                <a:avLst>
                  <a:gd name="adj1" fmla="val 16263"/>
                  <a:gd name="adj2" fmla="val -46513"/>
                  <a:gd name="adj3" fmla="val 16667"/>
                </a:avLst>
              </a:prstGeom>
              <a:blipFill>
                <a:blip r:embed="rId3"/>
                <a:stretch>
                  <a:fillRect r="-790" b="-5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-to-the-left-silhouette_32536">
            <a:extLst>
              <a:ext uri="{FF2B5EF4-FFF2-40B4-BE49-F238E27FC236}">
                <a16:creationId xmlns:a16="http://schemas.microsoft.com/office/drawing/2014/main" id="{CB7E8E21-D664-4408-87CF-DF8FCB0739DD}"/>
              </a:ext>
            </a:extLst>
          </p:cNvPr>
          <p:cNvSpPr/>
          <p:nvPr/>
        </p:nvSpPr>
        <p:spPr>
          <a:xfrm rot="10800000">
            <a:off x="5486315" y="1230726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726A957-EF2B-4FD0-9CB2-C7F447C6BF69}"/>
                  </a:ext>
                </a:extLst>
              </p:cNvPr>
              <p:cNvSpPr txBox="1"/>
              <p:nvPr/>
            </p:nvSpPr>
            <p:spPr>
              <a:xfrm>
                <a:off x="216310" y="1964597"/>
                <a:ext cx="8031763" cy="4710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m:rPr>
                                  <m:brk m:alnAt="7"/>
                                </m:r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代表找到一个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的列向量的线性组合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m:rPr>
                        <m:brk m:alnAt="7"/>
                      </m:rP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与向量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二范数距离最近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的列空间内投影与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的距离最近，投影为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，投影系数为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投影残差为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投影残差与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的列空间正交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726A957-EF2B-4FD0-9CB2-C7F447C6B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964597"/>
                <a:ext cx="8031763" cy="4710905"/>
              </a:xfrm>
              <a:prstGeom prst="rect">
                <a:avLst/>
              </a:prstGeom>
              <a:blipFill>
                <a:blip r:embed="rId4"/>
                <a:stretch>
                  <a:fillRect l="-986" r="-3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85CA3D-8D42-44A8-8428-43AB4134B05B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8970705" y="3605179"/>
            <a:ext cx="1558806" cy="1679595"/>
          </a:xfrm>
          <a:prstGeom prst="line">
            <a:avLst/>
          </a:prstGeom>
          <a:ln w="38100">
            <a:solidFill>
              <a:srgbClr val="0000FF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141C6A6-4555-45C1-8E28-A07AF49B101A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8977952" y="5076647"/>
            <a:ext cx="1517330" cy="208127"/>
          </a:xfrm>
          <a:prstGeom prst="line">
            <a:avLst/>
          </a:prstGeom>
          <a:ln w="381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8ECD651-7103-4C5C-9639-DEB2982AF314}"/>
              </a:ext>
            </a:extLst>
          </p:cNvPr>
          <p:cNvCxnSpPr>
            <a:cxnSpLocks/>
            <a:endCxn id="41" idx="4"/>
          </p:cNvCxnSpPr>
          <p:nvPr/>
        </p:nvCxnSpPr>
        <p:spPr>
          <a:xfrm flipV="1">
            <a:off x="10514645" y="3620045"/>
            <a:ext cx="50757" cy="1431552"/>
          </a:xfrm>
          <a:prstGeom prst="line">
            <a:avLst/>
          </a:prstGeom>
          <a:ln w="38100">
            <a:solidFill>
              <a:srgbClr val="7030A0"/>
            </a:solidFill>
            <a:prstDash val="solid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4B32599D-87D4-4519-8828-D5E99D85C57B}"/>
              </a:ext>
            </a:extLst>
          </p:cNvPr>
          <p:cNvSpPr>
            <a:spLocks noChangeAspect="1"/>
          </p:cNvSpPr>
          <p:nvPr/>
        </p:nvSpPr>
        <p:spPr>
          <a:xfrm>
            <a:off x="10514645" y="3518531"/>
            <a:ext cx="101514" cy="101514"/>
          </a:xfrm>
          <a:prstGeom prst="flowChartConnector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1FB71BD3-C3AD-4F43-B487-FF50ED1A706A}"/>
              </a:ext>
            </a:extLst>
          </p:cNvPr>
          <p:cNvSpPr>
            <a:spLocks noChangeAspect="1"/>
          </p:cNvSpPr>
          <p:nvPr/>
        </p:nvSpPr>
        <p:spPr>
          <a:xfrm>
            <a:off x="8927192" y="5239202"/>
            <a:ext cx="101514" cy="101514"/>
          </a:xfrm>
          <a:prstGeom prst="flowChartConnector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558E6D9C-FD1B-402E-9753-7CEC52A52FBD}"/>
              </a:ext>
            </a:extLst>
          </p:cNvPr>
          <p:cNvSpPr>
            <a:spLocks noChangeAspect="1"/>
          </p:cNvSpPr>
          <p:nvPr/>
        </p:nvSpPr>
        <p:spPr>
          <a:xfrm>
            <a:off x="10480416" y="4989999"/>
            <a:ext cx="101514" cy="101514"/>
          </a:xfrm>
          <a:prstGeom prst="flowChartConnector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493C7D5-95A2-41EF-97BE-E34F812D7C4E}"/>
                  </a:ext>
                </a:extLst>
              </p:cNvPr>
              <p:cNvSpPr/>
              <p:nvPr/>
            </p:nvSpPr>
            <p:spPr>
              <a:xfrm>
                <a:off x="9726595" y="3658379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493C7D5-95A2-41EF-97BE-E34F812D7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595" y="3658379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7A7E3A73-F490-4C67-B89B-13197EE9F2E9}"/>
                  </a:ext>
                </a:extLst>
              </p:cNvPr>
              <p:cNvSpPr/>
              <p:nvPr/>
            </p:nvSpPr>
            <p:spPr>
              <a:xfrm>
                <a:off x="10531173" y="4016619"/>
                <a:ext cx="418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7A7E3A73-F490-4C67-B89B-13197EE9F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173" y="4016619"/>
                <a:ext cx="41870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5EFF29F-C3B2-4E40-B45C-4F9263D99D3A}"/>
                  </a:ext>
                </a:extLst>
              </p:cNvPr>
              <p:cNvSpPr txBox="1"/>
              <p:nvPr/>
            </p:nvSpPr>
            <p:spPr>
              <a:xfrm>
                <a:off x="9434997" y="5190209"/>
                <a:ext cx="11065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𝑝𝑟𝑜𝑗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5EFF29F-C3B2-4E40-B45C-4F9263D99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997" y="5190209"/>
                <a:ext cx="1106521" cy="369332"/>
              </a:xfrm>
              <a:prstGeom prst="rect">
                <a:avLst/>
              </a:prstGeom>
              <a:blipFill>
                <a:blip r:embed="rId7"/>
                <a:stretch>
                  <a:fillRect l="-9392" r="-939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2E685E5-0C81-474E-80C1-3E2783D11A15}"/>
                  </a:ext>
                </a:extLst>
              </p:cNvPr>
              <p:cNvSpPr txBox="1"/>
              <p:nvPr/>
            </p:nvSpPr>
            <p:spPr>
              <a:xfrm>
                <a:off x="7817377" y="5522764"/>
                <a:ext cx="7920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𝑐𝑜𝑙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2E685E5-0C81-474E-80C1-3E2783D11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377" y="5522764"/>
                <a:ext cx="792012" cy="307777"/>
              </a:xfrm>
              <a:prstGeom prst="rect">
                <a:avLst/>
              </a:prstGeom>
              <a:blipFill>
                <a:blip r:embed="rId8"/>
                <a:stretch>
                  <a:fillRect l="-7692" t="-2000" r="-10769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814DE5C-E709-4070-A077-F3B62F6446E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35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99596" y="110279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726A957-EF2B-4FD0-9CB2-C7F447C6BF69}"/>
                  </a:ext>
                </a:extLst>
              </p:cNvPr>
              <p:cNvSpPr txBox="1"/>
              <p:nvPr/>
            </p:nvSpPr>
            <p:spPr>
              <a:xfrm>
                <a:off x="246492" y="919564"/>
                <a:ext cx="11332798" cy="5551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根据观测量计算模型的参数被称为模型参数估计。在线性回归模型中，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为模型参数</a:t>
                </a:r>
                <a14:m>
                  <m:oMath xmlns:m="http://schemas.openxmlformats.org/officeDocument/2006/math">
                    <m:r>
                      <a:rPr lang="zh-CN" altLang="en-US" sz="2400" b="1" i="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𝛚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的估计。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400" b="1" i="0" dirty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m:rPr>
                        <m:brk m:alnAt="7"/>
                      </m:rPr>
                      <a:rPr lang="zh-CN" altLang="en-US" sz="2400" b="1" i="0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1" i="0" smtClean="0">
                        <a:latin typeface="Cambria Math" panose="02040503050406030204" pitchFamily="18" charset="0"/>
                      </a:rPr>
                      <m:t>𝛆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zh-CN" altLang="en-US" sz="2400" b="1" i="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𝛚</m:t>
                          </m:r>
                        </m:e>
                      </m:acc>
                      <m:r>
                        <a:rPr lang="en-US" altLang="zh-CN" sz="2400" i="0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7"/>
                            </m:rP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𝛚</m:t>
                          </m:r>
                          <m:r>
                            <a:rPr lang="en-US" altLang="zh-CN" sz="2400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𝛆</m:t>
                          </m:r>
                        </m:e>
                      </m:d>
                    </m:oMath>
                  </m:oMathPara>
                </a14:m>
                <a:endParaRPr lang="en-CA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CA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sz="2400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𝐗</m:t>
                    </m:r>
                    <m:r>
                      <m:rPr>
                        <m:brk m:alnAt="7"/>
                      </m:rPr>
                      <a:rPr lang="zh-CN" altLang="en-US" sz="2400" b="1" i="0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sz="2400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zh-CN" altLang="en-US" sz="2400" b="1" i="0">
                        <a:latin typeface="Cambria Math" panose="02040503050406030204" pitchFamily="18" charset="0"/>
                      </a:rPr>
                      <m:t>𝛆</m:t>
                    </m:r>
                  </m:oMath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CA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brk m:alnAt="7"/>
                      </m:rPr>
                      <a:rPr lang="zh-CN" altLang="en-US" sz="2400" b="1" i="0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US" altLang="zh-CN" sz="2400" b="1" i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sz="2400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zh-CN" altLang="en-US" sz="2400" b="1" i="0">
                        <a:latin typeface="Cambria Math" panose="02040503050406030204" pitchFamily="18" charset="0"/>
                      </a:rPr>
                      <m:t>𝛆</m:t>
                    </m:r>
                  </m:oMath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噪声</a:t>
                </a:r>
                <a14:m>
                  <m:oMath xmlns:m="http://schemas.openxmlformats.org/officeDocument/2006/math">
                    <m:r>
                      <a:rPr lang="zh-CN" altLang="en-US" sz="2400" b="1" i="0">
                        <a:latin typeface="Cambria Math" panose="02040503050406030204" pitchFamily="18" charset="0"/>
                      </a:rPr>
                      <m:t>𝛆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是一个随机变量。假设每个样本的噪声都服从均值为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，方差为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4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p>
                        <m:r>
                          <a:rPr lang="en-CA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的高斯分布。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由于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表达式包含噪声</a:t>
                </a:r>
                <a14:m>
                  <m:oMath xmlns:m="http://schemas.openxmlformats.org/officeDocument/2006/math">
                    <m:r>
                      <a:rPr lang="zh-CN" altLang="en-US" sz="2400" b="1" i="0">
                        <a:latin typeface="Cambria Math" panose="02040503050406030204" pitchFamily="18" charset="0"/>
                      </a:rPr>
                      <m:t>𝛆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，所以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也为随机变量。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726A957-EF2B-4FD0-9CB2-C7F447C6B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2" y="919564"/>
                <a:ext cx="11332798" cy="5551841"/>
              </a:xfrm>
              <a:prstGeom prst="rect">
                <a:avLst/>
              </a:prstGeom>
              <a:blipFill>
                <a:blip r:embed="rId2"/>
                <a:stretch>
                  <a:fillRect l="-699" b="-15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814DE5C-E709-4070-A077-F3B62F6446E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95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99596" y="110279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726A957-EF2B-4FD0-9CB2-C7F447C6BF69}"/>
                  </a:ext>
                </a:extLst>
              </p:cNvPr>
              <p:cNvSpPr txBox="1"/>
              <p:nvPr/>
            </p:nvSpPr>
            <p:spPr>
              <a:xfrm>
                <a:off x="246492" y="723621"/>
                <a:ext cx="11332798" cy="605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  <m:r>
                      <a:rPr lang="zh-CN" altLang="en-US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的均值为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2400" b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𝛚</m:t>
                              </m:r>
                            </m:e>
                          </m:acc>
                        </m:e>
                      </m:d>
                      <m:r>
                        <a:rPr lang="en-US" altLang="zh-CN" sz="2400" i="0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𝛚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𝛆</m:t>
                          </m:r>
                        </m:e>
                      </m:d>
                    </m:oMath>
                  </m:oMathPara>
                </a14:m>
                <a:endParaRPr lang="en-CA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brk m:alnAt="7"/>
                      </m:rPr>
                      <a:rPr lang="zh-CN" altLang="en-US" sz="2400" b="1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𝛆</m:t>
                        </m:r>
                      </m:e>
                    </m:d>
                  </m:oMath>
                </a14:m>
                <a:endParaRPr lang="en-CA" altLang="zh-CN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ea typeface="微软雅黑" panose="020B0503020204020204" pitchFamily="34" charset="-122"/>
                  </a:rPr>
                  <a:t>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brk m:alnAt="7"/>
                      </m:rPr>
                      <a:rPr lang="zh-CN" altLang="en-US" sz="2400" b="1">
                        <a:latin typeface="Cambria Math" panose="02040503050406030204" pitchFamily="18" charset="0"/>
                      </a:rPr>
                      <m:t>𝛚</m:t>
                    </m:r>
                  </m:oMath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的均值等于真实参数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zh-CN" altLang="en-US" sz="2400" b="1">
                        <a:latin typeface="Cambria Math" panose="02040503050406030204" pitchFamily="18" charset="0"/>
                      </a:rPr>
                      <m:t>𝛚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，所以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被称为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zh-CN" altLang="en-US" sz="2400" b="1">
                        <a:latin typeface="Cambria Math" panose="02040503050406030204" pitchFamily="18" charset="0"/>
                      </a:rPr>
                      <m:t>𝛚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的无偏估计。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  <m:r>
                      <a:rPr lang="zh-CN" altLang="en-US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的协方差矩阵为：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b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𝛚</m:t>
                                  </m:r>
                                </m:e>
                              </m:acc>
                              <m:r>
                                <a:rPr lang="en-CA" altLang="zh-CN" sz="2400" b="1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b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𝛚</m:t>
                                      </m:r>
                                    </m:e>
                                  </m:acc>
                                  <m:r>
                                    <a:rPr lang="en-CA" altLang="zh-CN" sz="24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zh-CN" altLang="en-US" sz="2400" b="1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CA" altLang="zh-CN" sz="2400" b="0" i="0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zh-CN" sz="2400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𝛆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𝛆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altLang="zh-CN" sz="2400" b="1" dirty="0">
                  <a:latin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𝛆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𝛆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endParaRPr lang="en-CA" altLang="zh-CN" sz="24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p>
                        <m:r>
                          <a:rPr lang="en-CA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CA" altLang="zh-CN" sz="24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p>
                        <m:r>
                          <a:rPr lang="en-CA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b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𝛚</m:t>
                        </m:r>
                      </m:e>
                    </m:acc>
                    <m:r>
                      <a:rPr lang="zh-CN" altLang="en-US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各个元素方差只和为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p>
                        <m:r>
                          <a:rPr lang="en-CA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CA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tr</m:t>
                    </m:r>
                    <m:d>
                      <m:dPr>
                        <m:ctrlP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p>
                        <m:r>
                          <a:rPr lang="en-CA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CA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CA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的特征值。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726A957-EF2B-4FD0-9CB2-C7F447C6B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2" y="723621"/>
                <a:ext cx="11332798" cy="6059736"/>
              </a:xfrm>
              <a:prstGeom prst="rect">
                <a:avLst/>
              </a:prstGeom>
              <a:blipFill>
                <a:blip r:embed="rId2"/>
                <a:stretch>
                  <a:fillRect l="-699" t="-8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814DE5C-E709-4070-A077-F3B62F6446E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7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99596" y="110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4DDE1FF2-7D81-45C4-9680-18135E6FC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338587"/>
                  </p:ext>
                </p:extLst>
              </p:nvPr>
            </p:nvGraphicFramePr>
            <p:xfrm>
              <a:off x="611571" y="1551036"/>
              <a:ext cx="10378983" cy="2164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335904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训练数据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CA" sz="2400" dirty="0"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线性回归参数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(1)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=[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(2)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(3)</a:t>
                          </a: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4DDE1FF2-7D81-45C4-9680-18135E6FC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338587"/>
                  </p:ext>
                </p:extLst>
              </p:nvPr>
            </p:nvGraphicFramePr>
            <p:xfrm>
              <a:off x="611571" y="1551036"/>
              <a:ext cx="10378983" cy="2164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9" t="-8148" r="-294" b="-17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13411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9" t="-66063" r="-294" b="-8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811E219-7FA0-42DF-AB37-1F3F2A89E40A}"/>
              </a:ext>
            </a:extLst>
          </p:cNvPr>
          <p:cNvSpPr txBox="1"/>
          <p:nvPr/>
        </p:nvSpPr>
        <p:spPr>
          <a:xfrm>
            <a:off x="611572" y="109898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线性回归模型训练伪代码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722CC9E4-12ED-40A0-900C-F92AFA99F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8964100"/>
                  </p:ext>
                </p:extLst>
              </p:nvPr>
            </p:nvGraphicFramePr>
            <p:xfrm>
              <a:off x="611571" y="4423500"/>
              <a:ext cx="10378983" cy="2164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335904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线性模型参数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，测试样本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。</a:t>
                          </a:r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测试样本预测标签。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(1)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(2)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(3)</a:t>
                          </a: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722CC9E4-12ED-40A0-900C-F92AFA99F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8964100"/>
                  </p:ext>
                </p:extLst>
              </p:nvPr>
            </p:nvGraphicFramePr>
            <p:xfrm>
              <a:off x="611571" y="4423500"/>
              <a:ext cx="10378983" cy="2164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" t="-7407" r="-294" b="-17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13411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" t="-65611" r="-294" b="-90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5AD925B2-A0BA-4F24-AA6E-C66530A8F470}"/>
              </a:ext>
            </a:extLst>
          </p:cNvPr>
          <p:cNvSpPr txBox="1"/>
          <p:nvPr/>
        </p:nvSpPr>
        <p:spPr>
          <a:xfrm>
            <a:off x="611571" y="396183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线性回归模型预测伪代码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8D9315-286E-4FEE-A12A-D0DD59938D4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32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9919" y="3131007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偏差、方差、过拟合、欠拟合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F4A60A2-D023-4E72-8E56-EBBDBA094105}"/>
              </a:ext>
            </a:extLst>
          </p:cNvPr>
          <p:cNvSpPr txBox="1"/>
          <p:nvPr/>
        </p:nvSpPr>
        <p:spPr>
          <a:xfrm>
            <a:off x="619919" y="1383122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偏差、方差、过拟合、欠拟合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缓解过拟合方法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496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27757" y="10801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47ACB63-A2DE-47E4-B0AA-78943FEF20D7}"/>
              </a:ext>
            </a:extLst>
          </p:cNvPr>
          <p:cNvGrpSpPr/>
          <p:nvPr/>
        </p:nvGrpSpPr>
        <p:grpSpPr>
          <a:xfrm>
            <a:off x="618453" y="1732259"/>
            <a:ext cx="3087784" cy="2545582"/>
            <a:chOff x="618453" y="1577144"/>
            <a:chExt cx="3087784" cy="2545582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30914E7-61DE-45F8-AB27-F3F484F77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488" y="1810187"/>
              <a:ext cx="2769141" cy="176409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8F64FBD-E731-4BD7-B79E-8FEE4F68D318}"/>
                </a:ext>
              </a:extLst>
            </p:cNvPr>
            <p:cNvGrpSpPr/>
            <p:nvPr/>
          </p:nvGrpSpPr>
          <p:grpSpPr>
            <a:xfrm>
              <a:off x="875488" y="1634860"/>
              <a:ext cx="2830749" cy="2209802"/>
              <a:chOff x="3326859" y="1371600"/>
              <a:chExt cx="2830749" cy="2209802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6E97A7B0-C5F3-4476-9C04-7CC08772F2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6587" y="1371600"/>
                <a:ext cx="0" cy="21984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422EFFB3-D5B7-4A5D-A9B4-641842655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6859" y="3581402"/>
                <a:ext cx="283074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48C5ED-003B-40CD-A5EF-11117EF91499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438" y="3079584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48C5ED-003B-40CD-A5EF-11117EF914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438" y="3079584"/>
                    <a:ext cx="21800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8AC358-84F2-4EF8-96FD-415153565D21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962" y="2496827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8AC358-84F2-4EF8-96FD-415153565D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7962" y="2496827"/>
                    <a:ext cx="21800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DD171A8D-767B-441D-A5FC-AC9A97B866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3385" y="1949450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DD171A8D-767B-441D-A5FC-AC9A97B866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3385" y="1949450"/>
                    <a:ext cx="21800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A454E07-A2FD-4E25-AB91-B55B5EB78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27908" y="1743576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A454E07-A2FD-4E25-AB91-B55B5EB78F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7908" y="1743576"/>
                    <a:ext cx="2180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43184B6-CFDF-40AF-A6AD-6FC8CF104514}"/>
                      </a:ext>
                    </a:extLst>
                  </p:cNvPr>
                  <p:cNvSpPr txBox="1"/>
                  <p:nvPr/>
                </p:nvSpPr>
                <p:spPr>
                  <a:xfrm>
                    <a:off x="5877992" y="1621661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43184B6-CFDF-40AF-A6AD-6FC8CF104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7992" y="1621661"/>
                    <a:ext cx="2180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7C396ED-0F28-4FDE-9BCC-E586A85BCF2B}"/>
                    </a:ext>
                  </a:extLst>
                </p:cNvPr>
                <p:cNvSpPr txBox="1"/>
                <p:nvPr/>
              </p:nvSpPr>
              <p:spPr>
                <a:xfrm>
                  <a:off x="3414484" y="3814949"/>
                  <a:ext cx="2017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7C396ED-0F28-4FDE-9BCC-E586A85BC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484" y="3814949"/>
                  <a:ext cx="201722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515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C983281-C026-48F3-AD9B-94324626A84A}"/>
                    </a:ext>
                  </a:extLst>
                </p:cNvPr>
                <p:cNvSpPr txBox="1"/>
                <p:nvPr/>
              </p:nvSpPr>
              <p:spPr>
                <a:xfrm>
                  <a:off x="618453" y="1577144"/>
                  <a:ext cx="2063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C983281-C026-48F3-AD9B-94324626A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53" y="1577144"/>
                  <a:ext cx="20633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9412" r="-29412" b="-2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2BB6E95-45BD-45B7-8D8A-528D635C71C9}"/>
              </a:ext>
            </a:extLst>
          </p:cNvPr>
          <p:cNvGrpSpPr/>
          <p:nvPr/>
        </p:nvGrpSpPr>
        <p:grpSpPr>
          <a:xfrm>
            <a:off x="4520925" y="1732259"/>
            <a:ext cx="3087784" cy="2545582"/>
            <a:chOff x="4345125" y="1812292"/>
            <a:chExt cx="3087784" cy="2545582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0230F9A-500A-4E23-A9C7-32C42625A262}"/>
                </a:ext>
              </a:extLst>
            </p:cNvPr>
            <p:cNvGrpSpPr/>
            <p:nvPr/>
          </p:nvGrpSpPr>
          <p:grpSpPr>
            <a:xfrm>
              <a:off x="4345125" y="1812292"/>
              <a:ext cx="3087784" cy="2545582"/>
              <a:chOff x="4345125" y="1577144"/>
              <a:chExt cx="3087784" cy="2545582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737BC56-97BE-4DAD-9952-280ECAC2A368}"/>
                  </a:ext>
                </a:extLst>
              </p:cNvPr>
              <p:cNvGrpSpPr/>
              <p:nvPr/>
            </p:nvGrpSpPr>
            <p:grpSpPr>
              <a:xfrm>
                <a:off x="4345125" y="1577144"/>
                <a:ext cx="3087784" cy="2545582"/>
                <a:chOff x="618453" y="1577144"/>
                <a:chExt cx="3087784" cy="2545582"/>
              </a:xfrm>
            </p:grpSpPr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C339151A-581F-48C9-95CF-558D5048EBC6}"/>
                    </a:ext>
                  </a:extLst>
                </p:cNvPr>
                <p:cNvGrpSpPr/>
                <p:nvPr/>
              </p:nvGrpSpPr>
              <p:grpSpPr>
                <a:xfrm>
                  <a:off x="875488" y="1634860"/>
                  <a:ext cx="2830749" cy="2209802"/>
                  <a:chOff x="3326859" y="1371600"/>
                  <a:chExt cx="2830749" cy="2209802"/>
                </a:xfrm>
              </p:grpSpPr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01B56CF2-A5D5-4FBC-80ED-C83337E4C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36587" y="1371600"/>
                    <a:ext cx="0" cy="2198453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箭头连接符 64">
                    <a:extLst>
                      <a:ext uri="{FF2B5EF4-FFF2-40B4-BE49-F238E27FC236}">
                        <a16:creationId xmlns:a16="http://schemas.microsoft.com/office/drawing/2014/main" id="{713D56EF-3FC9-446C-B263-C500F9FDDA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26859" y="3581402"/>
                    <a:ext cx="2830749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文本框 65">
                        <a:extLst>
                          <a:ext uri="{FF2B5EF4-FFF2-40B4-BE49-F238E27FC236}">
                            <a16:creationId xmlns:a16="http://schemas.microsoft.com/office/drawing/2014/main" id="{103DD27D-AC94-4337-AB7D-5403AC4869A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8438" y="3079584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文本框 65">
                        <a:extLst>
                          <a:ext uri="{FF2B5EF4-FFF2-40B4-BE49-F238E27FC236}">
                            <a16:creationId xmlns:a16="http://schemas.microsoft.com/office/drawing/2014/main" id="{103DD27D-AC94-4337-AB7D-5403AC4869A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38" y="3079584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文本框 66">
                        <a:extLst>
                          <a:ext uri="{FF2B5EF4-FFF2-40B4-BE49-F238E27FC236}">
                            <a16:creationId xmlns:a16="http://schemas.microsoft.com/office/drawing/2014/main" id="{C0BA061C-E8BC-4BE2-BF5F-808C33F9BB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7962" y="2496827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7" name="文本框 66">
                        <a:extLst>
                          <a:ext uri="{FF2B5EF4-FFF2-40B4-BE49-F238E27FC236}">
                            <a16:creationId xmlns:a16="http://schemas.microsoft.com/office/drawing/2014/main" id="{C0BA061C-E8BC-4BE2-BF5F-808C33F9BBB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7962" y="2496827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文本框 68">
                        <a:extLst>
                          <a:ext uri="{FF2B5EF4-FFF2-40B4-BE49-F238E27FC236}">
                            <a16:creationId xmlns:a16="http://schemas.microsoft.com/office/drawing/2014/main" id="{7A88E525-28C5-4522-B723-BEAB334E61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27908" y="1743576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9" name="文本框 68">
                        <a:extLst>
                          <a:ext uri="{FF2B5EF4-FFF2-40B4-BE49-F238E27FC236}">
                            <a16:creationId xmlns:a16="http://schemas.microsoft.com/office/drawing/2014/main" id="{7A88E525-28C5-4522-B723-BEAB334E612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27908" y="1743576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文本框 69">
                        <a:extLst>
                          <a:ext uri="{FF2B5EF4-FFF2-40B4-BE49-F238E27FC236}">
                            <a16:creationId xmlns:a16="http://schemas.microsoft.com/office/drawing/2014/main" id="{DD50C3F0-C915-44B3-AFE0-18517AF210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77992" y="1621661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文本框 69">
                        <a:extLst>
                          <a:ext uri="{FF2B5EF4-FFF2-40B4-BE49-F238E27FC236}">
                            <a16:creationId xmlns:a16="http://schemas.microsoft.com/office/drawing/2014/main" id="{DD50C3F0-C915-44B3-AFE0-18517AF210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77992" y="1621661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BAD0385D-000A-40BD-826C-38E4F9B254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BAD0385D-000A-40BD-826C-38E4F9B254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5152"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C9CCB11-9759-4D5A-8C38-B8AC7B6CDD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C9CCB11-9759-4D5A-8C38-B8AC7B6CDD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30303" r="-33333" b="-235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0A9135BD-00E4-447B-A156-6D522D4217AD}"/>
                  </a:ext>
                </a:extLst>
              </p:cNvPr>
              <p:cNvSpPr/>
              <p:nvPr/>
            </p:nvSpPr>
            <p:spPr>
              <a:xfrm>
                <a:off x="4738799" y="1976067"/>
                <a:ext cx="2645924" cy="1867711"/>
              </a:xfrm>
              <a:custGeom>
                <a:avLst/>
                <a:gdLst>
                  <a:gd name="connsiteX0" fmla="*/ 0 w 2645924"/>
                  <a:gd name="connsiteY0" fmla="*/ 1867711 h 1867711"/>
                  <a:gd name="connsiteX1" fmla="*/ 535021 w 2645924"/>
                  <a:gd name="connsiteY1" fmla="*/ 865762 h 1867711"/>
                  <a:gd name="connsiteX2" fmla="*/ 1245141 w 2645924"/>
                  <a:gd name="connsiteY2" fmla="*/ 301558 h 1867711"/>
                  <a:gd name="connsiteX3" fmla="*/ 1984443 w 2645924"/>
                  <a:gd name="connsiteY3" fmla="*/ 58366 h 1867711"/>
                  <a:gd name="connsiteX4" fmla="*/ 2645924 w 2645924"/>
                  <a:gd name="connsiteY4" fmla="*/ 0 h 1867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5924" h="1867711">
                    <a:moveTo>
                      <a:pt x="0" y="1867711"/>
                    </a:moveTo>
                    <a:cubicBezTo>
                      <a:pt x="163749" y="1497249"/>
                      <a:pt x="327498" y="1126787"/>
                      <a:pt x="535021" y="865762"/>
                    </a:cubicBezTo>
                    <a:cubicBezTo>
                      <a:pt x="742544" y="604737"/>
                      <a:pt x="1003571" y="436124"/>
                      <a:pt x="1245141" y="301558"/>
                    </a:cubicBezTo>
                    <a:cubicBezTo>
                      <a:pt x="1486711" y="166992"/>
                      <a:pt x="1750979" y="108626"/>
                      <a:pt x="1984443" y="58366"/>
                    </a:cubicBezTo>
                    <a:cubicBezTo>
                      <a:pt x="2217907" y="8106"/>
                      <a:pt x="2431915" y="4053"/>
                      <a:pt x="2645924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52F550E-DE17-49BB-81F1-6C646E4D3AC0}"/>
                    </a:ext>
                  </a:extLst>
                </p:cNvPr>
                <p:cNvSpPr txBox="1"/>
                <p:nvPr/>
              </p:nvSpPr>
              <p:spPr>
                <a:xfrm>
                  <a:off x="5637368" y="2462761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52F550E-DE17-49BB-81F1-6C646E4D3A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368" y="2462761"/>
                  <a:ext cx="218008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F5A98B2-7176-46F0-B7F9-4D0B6F43D138}"/>
              </a:ext>
            </a:extLst>
          </p:cNvPr>
          <p:cNvGrpSpPr/>
          <p:nvPr/>
        </p:nvGrpSpPr>
        <p:grpSpPr>
          <a:xfrm>
            <a:off x="8423396" y="1732259"/>
            <a:ext cx="3087784" cy="2545582"/>
            <a:chOff x="8423396" y="1812292"/>
            <a:chExt cx="3087784" cy="2545582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47C95401-1F0F-4076-B7F7-1A6FEC676925}"/>
                </a:ext>
              </a:extLst>
            </p:cNvPr>
            <p:cNvGrpSpPr/>
            <p:nvPr/>
          </p:nvGrpSpPr>
          <p:grpSpPr>
            <a:xfrm>
              <a:off x="8423396" y="1812292"/>
              <a:ext cx="3087784" cy="2545582"/>
              <a:chOff x="8423396" y="1812292"/>
              <a:chExt cx="3087784" cy="2545582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2040E8B7-E5EB-4B33-ADF3-85BCC06FAF23}"/>
                  </a:ext>
                </a:extLst>
              </p:cNvPr>
              <p:cNvGrpSpPr/>
              <p:nvPr/>
            </p:nvGrpSpPr>
            <p:grpSpPr>
              <a:xfrm>
                <a:off x="8423396" y="1812292"/>
                <a:ext cx="3087784" cy="2545582"/>
                <a:chOff x="618453" y="1577144"/>
                <a:chExt cx="3087784" cy="2545582"/>
              </a:xfrm>
            </p:grpSpPr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585967BE-B22B-423B-8D98-E8373CF1C8C4}"/>
                    </a:ext>
                  </a:extLst>
                </p:cNvPr>
                <p:cNvGrpSpPr/>
                <p:nvPr/>
              </p:nvGrpSpPr>
              <p:grpSpPr>
                <a:xfrm>
                  <a:off x="875488" y="1634860"/>
                  <a:ext cx="2830749" cy="2209802"/>
                  <a:chOff x="3326859" y="1371600"/>
                  <a:chExt cx="2830749" cy="2209802"/>
                </a:xfrm>
              </p:grpSpPr>
              <p:cxnSp>
                <p:nvCxnSpPr>
                  <p:cNvPr id="76" name="直接箭头连接符 75">
                    <a:extLst>
                      <a:ext uri="{FF2B5EF4-FFF2-40B4-BE49-F238E27FC236}">
                        <a16:creationId xmlns:a16="http://schemas.microsoft.com/office/drawing/2014/main" id="{DD29D88E-3CD8-424E-AF1C-629E035BDD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36587" y="1371600"/>
                    <a:ext cx="0" cy="2198453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箭头连接符 76">
                    <a:extLst>
                      <a:ext uri="{FF2B5EF4-FFF2-40B4-BE49-F238E27FC236}">
                        <a16:creationId xmlns:a16="http://schemas.microsoft.com/office/drawing/2014/main" id="{35B852D4-F72E-4548-8DDA-F241707E6D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26859" y="3581402"/>
                    <a:ext cx="2830749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BDB4775F-1872-461F-B9E7-2F40DC79C0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BDB4775F-1872-461F-B9E7-2F40DC79C0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4706" r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2BEADB3E-6484-4C14-8AA0-EBF519E776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2BEADB3E-6484-4C14-8AA0-EBF519E776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9412" r="-29412" b="-235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B3546CE6-298E-44B0-A048-2D0AA1E4039A}"/>
                  </a:ext>
                </a:extLst>
              </p:cNvPr>
              <p:cNvSpPr/>
              <p:nvPr/>
            </p:nvSpPr>
            <p:spPr>
              <a:xfrm>
                <a:off x="8424153" y="1836766"/>
                <a:ext cx="3054485" cy="2197140"/>
              </a:xfrm>
              <a:custGeom>
                <a:avLst/>
                <a:gdLst>
                  <a:gd name="connsiteX0" fmla="*/ 0 w 3054485"/>
                  <a:gd name="connsiteY0" fmla="*/ 1674919 h 2197140"/>
                  <a:gd name="connsiteX1" fmla="*/ 350196 w 3054485"/>
                  <a:gd name="connsiteY1" fmla="*/ 2171030 h 2197140"/>
                  <a:gd name="connsiteX2" fmla="*/ 603115 w 3054485"/>
                  <a:gd name="connsiteY2" fmla="*/ 2102936 h 2197140"/>
                  <a:gd name="connsiteX3" fmla="*/ 807396 w 3054485"/>
                  <a:gd name="connsiteY3" fmla="*/ 1888928 h 2197140"/>
                  <a:gd name="connsiteX4" fmla="*/ 1021404 w 3054485"/>
                  <a:gd name="connsiteY4" fmla="*/ 1324723 h 2197140"/>
                  <a:gd name="connsiteX5" fmla="*/ 1070043 w 3054485"/>
                  <a:gd name="connsiteY5" fmla="*/ 634060 h 2197140"/>
                  <a:gd name="connsiteX6" fmla="*/ 1157592 w 3054485"/>
                  <a:gd name="connsiteY6" fmla="*/ 381140 h 2197140"/>
                  <a:gd name="connsiteX7" fmla="*/ 1342417 w 3054485"/>
                  <a:gd name="connsiteY7" fmla="*/ 468689 h 2197140"/>
                  <a:gd name="connsiteX8" fmla="*/ 1439694 w 3054485"/>
                  <a:gd name="connsiteY8" fmla="*/ 779974 h 2197140"/>
                  <a:gd name="connsiteX9" fmla="*/ 1595336 w 3054485"/>
                  <a:gd name="connsiteY9" fmla="*/ 993983 h 2197140"/>
                  <a:gd name="connsiteX10" fmla="*/ 2071992 w 3054485"/>
                  <a:gd name="connsiteY10" fmla="*/ 789702 h 2197140"/>
                  <a:gd name="connsiteX11" fmla="*/ 2295728 w 3054485"/>
                  <a:gd name="connsiteY11" fmla="*/ 147677 h 2197140"/>
                  <a:gd name="connsiteX12" fmla="*/ 2461098 w 3054485"/>
                  <a:gd name="connsiteY12" fmla="*/ 11489 h 2197140"/>
                  <a:gd name="connsiteX13" fmla="*/ 2879387 w 3054485"/>
                  <a:gd name="connsiteY13" fmla="*/ 351957 h 2197140"/>
                  <a:gd name="connsiteX14" fmla="*/ 3054485 w 3054485"/>
                  <a:gd name="connsiteY14" fmla="*/ 653515 h 2197140"/>
                  <a:gd name="connsiteX15" fmla="*/ 3054485 w 3054485"/>
                  <a:gd name="connsiteY15" fmla="*/ 653515 h 219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54485" h="2197140">
                    <a:moveTo>
                      <a:pt x="0" y="1674919"/>
                    </a:moveTo>
                    <a:cubicBezTo>
                      <a:pt x="124838" y="1887306"/>
                      <a:pt x="249677" y="2099694"/>
                      <a:pt x="350196" y="2171030"/>
                    </a:cubicBezTo>
                    <a:cubicBezTo>
                      <a:pt x="450715" y="2242366"/>
                      <a:pt x="526915" y="2149953"/>
                      <a:pt x="603115" y="2102936"/>
                    </a:cubicBezTo>
                    <a:cubicBezTo>
                      <a:pt x="679315" y="2055919"/>
                      <a:pt x="737681" y="2018630"/>
                      <a:pt x="807396" y="1888928"/>
                    </a:cubicBezTo>
                    <a:cubicBezTo>
                      <a:pt x="877111" y="1759226"/>
                      <a:pt x="977630" y="1533868"/>
                      <a:pt x="1021404" y="1324723"/>
                    </a:cubicBezTo>
                    <a:cubicBezTo>
                      <a:pt x="1065178" y="1115578"/>
                      <a:pt x="1047345" y="791324"/>
                      <a:pt x="1070043" y="634060"/>
                    </a:cubicBezTo>
                    <a:cubicBezTo>
                      <a:pt x="1092741" y="476796"/>
                      <a:pt x="1112196" y="408702"/>
                      <a:pt x="1157592" y="381140"/>
                    </a:cubicBezTo>
                    <a:cubicBezTo>
                      <a:pt x="1202988" y="353578"/>
                      <a:pt x="1295400" y="402217"/>
                      <a:pt x="1342417" y="468689"/>
                    </a:cubicBezTo>
                    <a:cubicBezTo>
                      <a:pt x="1389434" y="535161"/>
                      <a:pt x="1397541" y="692425"/>
                      <a:pt x="1439694" y="779974"/>
                    </a:cubicBezTo>
                    <a:cubicBezTo>
                      <a:pt x="1481847" y="867523"/>
                      <a:pt x="1489953" y="992362"/>
                      <a:pt x="1595336" y="993983"/>
                    </a:cubicBezTo>
                    <a:cubicBezTo>
                      <a:pt x="1700719" y="995604"/>
                      <a:pt x="1955260" y="930753"/>
                      <a:pt x="2071992" y="789702"/>
                    </a:cubicBezTo>
                    <a:cubicBezTo>
                      <a:pt x="2188724" y="648651"/>
                      <a:pt x="2230877" y="277379"/>
                      <a:pt x="2295728" y="147677"/>
                    </a:cubicBezTo>
                    <a:cubicBezTo>
                      <a:pt x="2360579" y="17975"/>
                      <a:pt x="2363822" y="-22558"/>
                      <a:pt x="2461098" y="11489"/>
                    </a:cubicBezTo>
                    <a:cubicBezTo>
                      <a:pt x="2558374" y="45536"/>
                      <a:pt x="2780489" y="244953"/>
                      <a:pt x="2879387" y="351957"/>
                    </a:cubicBezTo>
                    <a:cubicBezTo>
                      <a:pt x="2978285" y="458961"/>
                      <a:pt x="3054485" y="653515"/>
                      <a:pt x="3054485" y="653515"/>
                    </a:cubicBezTo>
                    <a:lnTo>
                      <a:pt x="3054485" y="653515"/>
                    </a:lnTo>
                  </a:path>
                </a:pathLst>
              </a:custGeom>
              <a:noFill/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5571115A-8D86-425F-A825-9E9926B07D26}"/>
                    </a:ext>
                  </a:extLst>
                </p:cNvPr>
                <p:cNvSpPr txBox="1"/>
                <p:nvPr/>
              </p:nvSpPr>
              <p:spPr>
                <a:xfrm>
                  <a:off x="9132010" y="3577992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5571115A-8D86-425F-A825-9E9926B07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010" y="3577992"/>
                  <a:ext cx="218008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D942070-0CD2-441E-B146-A6CA9AD23D35}"/>
                    </a:ext>
                  </a:extLst>
                </p:cNvPr>
                <p:cNvSpPr txBox="1"/>
                <p:nvPr/>
              </p:nvSpPr>
              <p:spPr>
                <a:xfrm>
                  <a:off x="9341534" y="2995235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D942070-0CD2-441E-B146-A6CA9AD23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534" y="2995235"/>
                  <a:ext cx="218008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F293151-6191-44A3-89CB-07911AFEDFF5}"/>
                    </a:ext>
                  </a:extLst>
                </p:cNvPr>
                <p:cNvSpPr txBox="1"/>
                <p:nvPr/>
              </p:nvSpPr>
              <p:spPr>
                <a:xfrm>
                  <a:off x="9756957" y="244785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F293151-6191-44A3-89CB-07911AFED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957" y="2447858"/>
                  <a:ext cx="218008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DCB5011-A755-4017-ABE8-711F262696B6}"/>
                    </a:ext>
                  </a:extLst>
                </p:cNvPr>
                <p:cNvSpPr txBox="1"/>
                <p:nvPr/>
              </p:nvSpPr>
              <p:spPr>
                <a:xfrm>
                  <a:off x="10481480" y="2241984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DCB5011-A755-4017-ABE8-711F26269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1480" y="2241984"/>
                  <a:ext cx="218008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4597AB5-813E-464B-93BF-DFF4F5477A8B}"/>
                    </a:ext>
                  </a:extLst>
                </p:cNvPr>
                <p:cNvSpPr txBox="1"/>
                <p:nvPr/>
              </p:nvSpPr>
              <p:spPr>
                <a:xfrm>
                  <a:off x="11231564" y="2120069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4597AB5-813E-464B-93BF-DFF4F5477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1564" y="2120069"/>
                  <a:ext cx="218008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44BB996B-D62F-4352-A0AF-840FFA3F063C}"/>
                  </a:ext>
                </a:extLst>
              </p:cNvPr>
              <p:cNvSpPr txBox="1"/>
              <p:nvPr/>
            </p:nvSpPr>
            <p:spPr>
              <a:xfrm>
                <a:off x="1203828" y="4529378"/>
                <a:ext cx="2024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altLang="zh-CN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44BB996B-D62F-4352-A0AF-840FFA3F0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28" y="4529378"/>
                <a:ext cx="2024721" cy="461665"/>
              </a:xfrm>
              <a:prstGeom prst="rect">
                <a:avLst/>
              </a:prstGeom>
              <a:blipFill>
                <a:blip r:embed="rId23"/>
                <a:stretch>
                  <a:fillRect l="-901" t="-3947" b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D8F90EC-330D-43D4-8C53-A8BE58DF72EC}"/>
                  </a:ext>
                </a:extLst>
              </p:cNvPr>
              <p:cNvSpPr txBox="1"/>
              <p:nvPr/>
            </p:nvSpPr>
            <p:spPr>
              <a:xfrm>
                <a:off x="4520925" y="4529378"/>
                <a:ext cx="3147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D8F90EC-330D-43D4-8C53-A8BE58DF7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925" y="4529378"/>
                <a:ext cx="3147528" cy="461665"/>
              </a:xfrm>
              <a:prstGeom prst="rect">
                <a:avLst/>
              </a:prstGeom>
              <a:blipFill>
                <a:blip r:embed="rId24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2DEC9916-C385-433B-9CCB-4F535FD34ED8}"/>
                  </a:ext>
                </a:extLst>
              </p:cNvPr>
              <p:cNvSpPr txBox="1"/>
              <p:nvPr/>
            </p:nvSpPr>
            <p:spPr>
              <a:xfrm>
                <a:off x="8193556" y="4467247"/>
                <a:ext cx="3804497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&gt;2</m:t>
                      </m:r>
                    </m:oMath>
                  </m:oMathPara>
                </a14:m>
                <a:endParaRPr lang="zh-CN" altLang="en-US" sz="2400" i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2DEC9916-C385-433B-9CCB-4F535F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556" y="4467247"/>
                <a:ext cx="3804497" cy="83753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CBA6683D-76B5-4063-8C99-D2EA421D3B27}"/>
              </a:ext>
            </a:extLst>
          </p:cNvPr>
          <p:cNvSpPr txBox="1"/>
          <p:nvPr/>
        </p:nvSpPr>
        <p:spPr>
          <a:xfrm>
            <a:off x="721622" y="1090734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ea typeface="微软雅黑" panose="020B0503020204020204" pitchFamily="34" charset="-122"/>
              </a:rPr>
              <a:t>哪个模型最好</a:t>
            </a:r>
            <a:r>
              <a:rPr lang="en-US" altLang="zh-CN" sz="2800" dirty="0">
                <a:ea typeface="微软雅黑" panose="020B0503020204020204" pitchFamily="34" charset="-122"/>
              </a:rPr>
              <a:t>?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对话气泡: 圆角矩形 51">
                <a:extLst>
                  <a:ext uri="{FF2B5EF4-FFF2-40B4-BE49-F238E27FC236}">
                    <a16:creationId xmlns:a16="http://schemas.microsoft.com/office/drawing/2014/main" id="{217A254E-B299-495A-BC7B-885B74466289}"/>
                  </a:ext>
                </a:extLst>
              </p:cNvPr>
              <p:cNvSpPr/>
              <p:nvPr/>
            </p:nvSpPr>
            <p:spPr>
              <a:xfrm>
                <a:off x="721621" y="5486530"/>
                <a:ext cx="11116417" cy="839755"/>
              </a:xfrm>
              <a:prstGeom prst="wedgeRoundRectCallout">
                <a:avLst>
                  <a:gd name="adj1" fmla="val 16263"/>
                  <a:gd name="adj2" fmla="val -46513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除了利用给定的特征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也可以用做特征。</a:t>
                </a:r>
              </a:p>
            </p:txBody>
          </p:sp>
        </mc:Choice>
        <mc:Fallback xmlns="">
          <p:sp>
            <p:nvSpPr>
              <p:cNvPr id="52" name="对话气泡: 圆角矩形 51">
                <a:extLst>
                  <a:ext uri="{FF2B5EF4-FFF2-40B4-BE49-F238E27FC236}">
                    <a16:creationId xmlns:a16="http://schemas.microsoft.com/office/drawing/2014/main" id="{217A254E-B299-495A-BC7B-885B74466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21" y="5486530"/>
                <a:ext cx="11116417" cy="839755"/>
              </a:xfrm>
              <a:prstGeom prst="wedgeRoundRectCallout">
                <a:avLst>
                  <a:gd name="adj1" fmla="val 16263"/>
                  <a:gd name="adj2" fmla="val -46513"/>
                  <a:gd name="adj3" fmla="val 16667"/>
                </a:avLst>
              </a:prstGeom>
              <a:blipFill>
                <a:blip r:embed="rId26"/>
                <a:stretch>
                  <a:fillRect l="-7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192692A-46CA-4EEB-A32A-9746A60FAD6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269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/>
              <p:nvPr/>
            </p:nvSpPr>
            <p:spPr>
              <a:xfrm>
                <a:off x="7489379" y="609967"/>
                <a:ext cx="34195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= 10092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379" y="609967"/>
                <a:ext cx="3419526" cy="830997"/>
              </a:xfrm>
              <a:prstGeom prst="rect">
                <a:avLst/>
              </a:prstGeom>
              <a:blipFill>
                <a:blip r:embed="rId2"/>
                <a:stretch>
                  <a:fillRect l="-2852" t="-2206" r="-1426" b="-169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/>
              <p:nvPr/>
            </p:nvSpPr>
            <p:spPr>
              <a:xfrm>
                <a:off x="7489379" y="2980244"/>
                <a:ext cx="4687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 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 6287</a:t>
                </a: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379" y="2980244"/>
                <a:ext cx="4687501" cy="830997"/>
              </a:xfrm>
              <a:prstGeom prst="rect">
                <a:avLst/>
              </a:prstGeom>
              <a:blipFill>
                <a:blip r:embed="rId3"/>
                <a:stretch>
                  <a:fillRect l="-2081" t="-2206" b="-169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/>
              <p:nvPr/>
            </p:nvSpPr>
            <p:spPr>
              <a:xfrm>
                <a:off x="7489379" y="5355481"/>
                <a:ext cx="43968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 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 5901</a:t>
                </a: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379" y="5355481"/>
                <a:ext cx="4396867" cy="830997"/>
              </a:xfrm>
              <a:prstGeom prst="rect">
                <a:avLst/>
              </a:prstGeom>
              <a:blipFill>
                <a:blip r:embed="rId4"/>
                <a:stretch>
                  <a:fillRect l="-2219" t="-2206" b="-169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3DD5F79-23EE-475C-8742-7F6B2B49F3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2405" r="9177"/>
          <a:stretch/>
        </p:blipFill>
        <p:spPr>
          <a:xfrm>
            <a:off x="0" y="0"/>
            <a:ext cx="7349021" cy="23737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28BE58-84C3-463A-889C-9F5AD047C0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r="9177"/>
          <a:stretch/>
        </p:blipFill>
        <p:spPr>
          <a:xfrm>
            <a:off x="0" y="2212891"/>
            <a:ext cx="7349021" cy="2432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ADCA9-0988-490A-BAC5-54A91D6E80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r="8818" b="5987"/>
          <a:stretch/>
        </p:blipFill>
        <p:spPr>
          <a:xfrm>
            <a:off x="0" y="4566124"/>
            <a:ext cx="7382644" cy="22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1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/>
              <p:nvPr/>
            </p:nvSpPr>
            <p:spPr>
              <a:xfrm>
                <a:off x="7655633" y="609967"/>
                <a:ext cx="33505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10092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11830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609967"/>
                <a:ext cx="3350597" cy="1200329"/>
              </a:xfrm>
              <a:prstGeom prst="rect">
                <a:avLst/>
              </a:prstGeom>
              <a:blipFill>
                <a:blip r:embed="rId2"/>
                <a:stretch>
                  <a:fillRect l="-2914" t="-1523" r="-1639" b="-111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/>
              <p:nvPr/>
            </p:nvSpPr>
            <p:spPr>
              <a:xfrm>
                <a:off x="7655633" y="2980244"/>
                <a:ext cx="38159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6287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7732</a:t>
                </a: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2980244"/>
                <a:ext cx="3815932" cy="1200329"/>
              </a:xfrm>
              <a:prstGeom prst="rect">
                <a:avLst/>
              </a:prstGeom>
              <a:blipFill>
                <a:blip r:embed="rId3"/>
                <a:stretch>
                  <a:fillRect l="-2556" t="-1523" b="-111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/>
              <p:nvPr/>
            </p:nvSpPr>
            <p:spPr>
              <a:xfrm>
                <a:off x="7655633" y="5355481"/>
                <a:ext cx="3962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5901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14422</a:t>
                </a: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5355481"/>
                <a:ext cx="3962758" cy="1200329"/>
              </a:xfrm>
              <a:prstGeom prst="rect">
                <a:avLst/>
              </a:prstGeom>
              <a:blipFill>
                <a:blip r:embed="rId4"/>
                <a:stretch>
                  <a:fillRect l="-2462" t="-1531" b="-117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28BE58-84C3-463A-889C-9F5AD047C0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r="9177"/>
          <a:stretch/>
        </p:blipFill>
        <p:spPr>
          <a:xfrm>
            <a:off x="0" y="2212891"/>
            <a:ext cx="7349021" cy="2432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ADCA9-0988-490A-BAC5-54A91D6E80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r="8818" b="5987"/>
          <a:stretch/>
        </p:blipFill>
        <p:spPr>
          <a:xfrm>
            <a:off x="0" y="4566124"/>
            <a:ext cx="7382644" cy="228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1C7E58-5A50-4061-B51C-3AA5E9089F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2405" r="9177"/>
          <a:stretch/>
        </p:blipFill>
        <p:spPr>
          <a:xfrm>
            <a:off x="0" y="0"/>
            <a:ext cx="7349021" cy="23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85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12484" y="10850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过拟合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9262" y="1870672"/>
            <a:ext cx="116044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模型在</a:t>
            </a:r>
            <a:r>
              <a:rPr lang="zh-CN" altLang="en-US" sz="2800" b="1" u="sng" dirty="0">
                <a:latin typeface="KaiTi" panose="02010609060101010101" pitchFamily="49" charset="-122"/>
                <a:ea typeface="KaiTi" panose="02010609060101010101" pitchFamily="49" charset="-122"/>
              </a:rPr>
              <a:t>训练数据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上表现非常好，但在</a:t>
            </a:r>
            <a:r>
              <a:rPr lang="zh-CN" altLang="en-US" sz="2800" b="1" u="sng" dirty="0">
                <a:latin typeface="KaiTi" panose="02010609060101010101" pitchFamily="49" charset="-122"/>
                <a:ea typeface="KaiTi" panose="02010609060101010101" pitchFamily="49" charset="-122"/>
              </a:rPr>
              <a:t>测试数据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上表现非常差。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模型不仅从训练数据中学习到了数据的规律，还学习了数据中的噪声。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模型具有小的偏差，但有大的方差。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59055A9-BA14-401B-B7F9-A890B30DA35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54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/>
              <p:nvPr/>
            </p:nvSpPr>
            <p:spPr>
              <a:xfrm>
                <a:off x="7655633" y="609967"/>
                <a:ext cx="33505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10092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11830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609967"/>
                <a:ext cx="3350597" cy="1200329"/>
              </a:xfrm>
              <a:prstGeom prst="rect">
                <a:avLst/>
              </a:prstGeom>
              <a:blipFill>
                <a:blip r:embed="rId2"/>
                <a:stretch>
                  <a:fillRect l="-2914" t="-1523" r="-1639" b="-111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/>
              <p:nvPr/>
            </p:nvSpPr>
            <p:spPr>
              <a:xfrm>
                <a:off x="7655633" y="2980244"/>
                <a:ext cx="38159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6287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7732</a:t>
                </a: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2980244"/>
                <a:ext cx="3815932" cy="1200329"/>
              </a:xfrm>
              <a:prstGeom prst="rect">
                <a:avLst/>
              </a:prstGeom>
              <a:blipFill>
                <a:blip r:embed="rId3"/>
                <a:stretch>
                  <a:fillRect l="-2556" t="-1523" b="-111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/>
              <p:nvPr/>
            </p:nvSpPr>
            <p:spPr>
              <a:xfrm>
                <a:off x="7655633" y="5355481"/>
                <a:ext cx="3962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5901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14422</a:t>
                </a: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5355481"/>
                <a:ext cx="3962758" cy="1200329"/>
              </a:xfrm>
              <a:prstGeom prst="rect">
                <a:avLst/>
              </a:prstGeom>
              <a:blipFill>
                <a:blip r:embed="rId4"/>
                <a:stretch>
                  <a:fillRect l="-2462" t="-1531" b="-117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28BE58-84C3-463A-889C-9F5AD047C0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r="9177"/>
          <a:stretch/>
        </p:blipFill>
        <p:spPr>
          <a:xfrm>
            <a:off x="0" y="2212891"/>
            <a:ext cx="7349021" cy="2432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ADCA9-0988-490A-BAC5-54A91D6E80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r="8818" b="5987"/>
          <a:stretch/>
        </p:blipFill>
        <p:spPr>
          <a:xfrm>
            <a:off x="0" y="4566124"/>
            <a:ext cx="7382644" cy="228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1C7E58-5A50-4061-B51C-3AA5E9089F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2405" r="9177"/>
          <a:stretch/>
        </p:blipFill>
        <p:spPr>
          <a:xfrm>
            <a:off x="0" y="0"/>
            <a:ext cx="7349021" cy="23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9725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30694" y="1494195"/>
                <a:ext cx="10634684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spc="100" dirty="0">
                    <a:ea typeface="微软雅黑" panose="020B0503020204020204" pitchFamily="34" charset="-122"/>
                  </a:rPr>
                  <a:t>学习成绩</a:t>
                </a:r>
                <a14:m>
                  <m:oMath xmlns:m="http://schemas.openxmlformats.org/officeDocument/2006/math">
                    <m:r>
                      <a:rPr lang="en-US" altLang="zh-CN" sz="2800" b="0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sz="2800" spc="100" dirty="0">
                    <a:ea typeface="微软雅黑" panose="020B0503020204020204" pitchFamily="34" charset="-122"/>
                  </a:rPr>
                  <a:t>与学生投入学习时间</a:t>
                </a:r>
                <a14:m>
                  <m:oMath xmlns:m="http://schemas.openxmlformats.org/officeDocument/2006/math">
                    <m:r>
                      <a:rPr lang="en-US" altLang="zh-CN" sz="2800" i="1" spc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800" spc="100" dirty="0">
                    <a:ea typeface="微软雅黑" panose="020B0503020204020204" pitchFamily="34" charset="-122"/>
                  </a:rPr>
                  <a:t>的关系</a:t>
                </a:r>
                <a:endParaRPr lang="en-US" altLang="zh-CN" sz="2800" spc="1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Wingdings" panose="05000000000000000000" pitchFamily="2" charset="2"/>
                  <a:buChar char="ü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一般投入时间越长，学习成绩越好。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Wingdings" panose="05000000000000000000" pitchFamily="2" charset="2"/>
                  <a:buChar char="ü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投入时间为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，也会有一个成绩。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spcAft>
                    <a:spcPts val="2400"/>
                  </a:spcAft>
                  <a:buFont typeface="Wingdings" panose="05000000000000000000" pitchFamily="2" charset="2"/>
                  <a:buChar char="ü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关系为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为参数。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机器寿命</a:t>
                </a:r>
                <a14:m>
                  <m:oMath xmlns:m="http://schemas.openxmlformats.org/officeDocument/2006/math">
                    <m:r>
                      <a:rPr lang="en-US" altLang="zh-CN" sz="2800" i="1" spc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sz="28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与机器的</a:t>
                </a:r>
                <a14:m>
                  <m:oMath xmlns:m="http://schemas.openxmlformats.org/officeDocument/2006/math">
                    <m:r>
                      <a:rPr lang="en-US" altLang="zh-CN" sz="2800" b="0" i="1" spc="1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sz="28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个零件质量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0" i="1" spc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pc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i="1" spc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pc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 spc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28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i="1" spc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pc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800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之间关系</a:t>
                </a:r>
                <a:endParaRPr lang="en-US" altLang="zh-CN" sz="2800" spc="100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Wingdings" panose="05000000000000000000" pitchFamily="2" charset="2"/>
                  <a:buChar char="ü"/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一般零件质量越好，机器寿命越长。</a:t>
                </a:r>
                <a:endParaRPr lang="en-US" altLang="zh-CN" sz="28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ü"/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关系为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800" b="1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94" y="1494195"/>
                <a:ext cx="10634684" cy="4185761"/>
              </a:xfrm>
              <a:prstGeom prst="rect">
                <a:avLst/>
              </a:prstGeom>
              <a:blipFill>
                <a:blip r:embed="rId2"/>
                <a:stretch>
                  <a:fillRect l="-1032" t="-1601" b="-2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45AEE08-509A-406F-B1CF-81AD06DFF328}"/>
              </a:ext>
            </a:extLst>
          </p:cNvPr>
          <p:cNvSpPr txBox="1"/>
          <p:nvPr/>
        </p:nvSpPr>
        <p:spPr>
          <a:xfrm>
            <a:off x="5648036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形 14" descr="教室">
            <a:extLst>
              <a:ext uri="{FF2B5EF4-FFF2-40B4-BE49-F238E27FC236}">
                <a16:creationId xmlns:a16="http://schemas.microsoft.com/office/drawing/2014/main" id="{0C5782D5-81A8-40E2-A919-685C55457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0093" y="1245951"/>
            <a:ext cx="914400" cy="914400"/>
          </a:xfrm>
          <a:prstGeom prst="rect">
            <a:avLst/>
          </a:prstGeom>
        </p:spPr>
      </p:pic>
      <p:pic>
        <p:nvPicPr>
          <p:cNvPr id="17" name="图形 16" descr="游轮">
            <a:extLst>
              <a:ext uri="{FF2B5EF4-FFF2-40B4-BE49-F238E27FC236}">
                <a16:creationId xmlns:a16="http://schemas.microsoft.com/office/drawing/2014/main" id="{A24F991B-80CC-445C-8CA2-2D35C9D2B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5420" y="3733800"/>
            <a:ext cx="914400" cy="914400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8E65E03-E004-42C2-BD7F-604A35839C3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750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27757" y="10801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47ACB63-A2DE-47E4-B0AA-78943FEF20D7}"/>
              </a:ext>
            </a:extLst>
          </p:cNvPr>
          <p:cNvGrpSpPr/>
          <p:nvPr/>
        </p:nvGrpSpPr>
        <p:grpSpPr>
          <a:xfrm>
            <a:off x="618453" y="1413458"/>
            <a:ext cx="3087784" cy="2545582"/>
            <a:chOff x="618453" y="1577144"/>
            <a:chExt cx="3087784" cy="2545582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30914E7-61DE-45F8-AB27-F3F484F77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488" y="1810187"/>
              <a:ext cx="2769141" cy="176409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8F64FBD-E731-4BD7-B79E-8FEE4F68D318}"/>
                </a:ext>
              </a:extLst>
            </p:cNvPr>
            <p:cNvGrpSpPr/>
            <p:nvPr/>
          </p:nvGrpSpPr>
          <p:grpSpPr>
            <a:xfrm>
              <a:off x="875488" y="1634860"/>
              <a:ext cx="2830749" cy="2209802"/>
              <a:chOff x="3326859" y="1371600"/>
              <a:chExt cx="2830749" cy="2209802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6E97A7B0-C5F3-4476-9C04-7CC08772F2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6587" y="1371600"/>
                <a:ext cx="0" cy="21984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422EFFB3-D5B7-4A5D-A9B4-641842655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6859" y="3581402"/>
                <a:ext cx="283074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48C5ED-003B-40CD-A5EF-11117EF91499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438" y="3079584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48C5ED-003B-40CD-A5EF-11117EF914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438" y="3079584"/>
                    <a:ext cx="21800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8AC358-84F2-4EF8-96FD-415153565D21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962" y="2496827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8AC358-84F2-4EF8-96FD-415153565D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7962" y="2496827"/>
                    <a:ext cx="21800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DD171A8D-767B-441D-A5FC-AC9A97B866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3385" y="1949450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DD171A8D-767B-441D-A5FC-AC9A97B866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3385" y="1949450"/>
                    <a:ext cx="21800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A454E07-A2FD-4E25-AB91-B55B5EB78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27908" y="1743576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A454E07-A2FD-4E25-AB91-B55B5EB78F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7908" y="1743576"/>
                    <a:ext cx="2180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43184B6-CFDF-40AF-A6AD-6FC8CF104514}"/>
                      </a:ext>
                    </a:extLst>
                  </p:cNvPr>
                  <p:cNvSpPr txBox="1"/>
                  <p:nvPr/>
                </p:nvSpPr>
                <p:spPr>
                  <a:xfrm>
                    <a:off x="5877992" y="1621661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43184B6-CFDF-40AF-A6AD-6FC8CF104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7992" y="1621661"/>
                    <a:ext cx="2180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7C396ED-0F28-4FDE-9BCC-E586A85BCF2B}"/>
                    </a:ext>
                  </a:extLst>
                </p:cNvPr>
                <p:cNvSpPr txBox="1"/>
                <p:nvPr/>
              </p:nvSpPr>
              <p:spPr>
                <a:xfrm>
                  <a:off x="3414484" y="3814949"/>
                  <a:ext cx="2017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7C396ED-0F28-4FDE-9BCC-E586A85BC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484" y="3814949"/>
                  <a:ext cx="201722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515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C983281-C026-48F3-AD9B-94324626A84A}"/>
                    </a:ext>
                  </a:extLst>
                </p:cNvPr>
                <p:cNvSpPr txBox="1"/>
                <p:nvPr/>
              </p:nvSpPr>
              <p:spPr>
                <a:xfrm>
                  <a:off x="618453" y="1577144"/>
                  <a:ext cx="2063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C983281-C026-48F3-AD9B-94324626A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53" y="1577144"/>
                  <a:ext cx="20633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9412" r="-29412" b="-2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2BB6E95-45BD-45B7-8D8A-528D635C71C9}"/>
              </a:ext>
            </a:extLst>
          </p:cNvPr>
          <p:cNvGrpSpPr/>
          <p:nvPr/>
        </p:nvGrpSpPr>
        <p:grpSpPr>
          <a:xfrm>
            <a:off x="4520925" y="1413458"/>
            <a:ext cx="3087784" cy="2545582"/>
            <a:chOff x="4345125" y="1812292"/>
            <a:chExt cx="3087784" cy="2545582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0230F9A-500A-4E23-A9C7-32C42625A262}"/>
                </a:ext>
              </a:extLst>
            </p:cNvPr>
            <p:cNvGrpSpPr/>
            <p:nvPr/>
          </p:nvGrpSpPr>
          <p:grpSpPr>
            <a:xfrm>
              <a:off x="4345125" y="1812292"/>
              <a:ext cx="3087784" cy="2545582"/>
              <a:chOff x="4345125" y="1577144"/>
              <a:chExt cx="3087784" cy="2545582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737BC56-97BE-4DAD-9952-280ECAC2A368}"/>
                  </a:ext>
                </a:extLst>
              </p:cNvPr>
              <p:cNvGrpSpPr/>
              <p:nvPr/>
            </p:nvGrpSpPr>
            <p:grpSpPr>
              <a:xfrm>
                <a:off x="4345125" y="1577144"/>
                <a:ext cx="3087784" cy="2545582"/>
                <a:chOff x="618453" y="1577144"/>
                <a:chExt cx="3087784" cy="2545582"/>
              </a:xfrm>
            </p:grpSpPr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C339151A-581F-48C9-95CF-558D5048EBC6}"/>
                    </a:ext>
                  </a:extLst>
                </p:cNvPr>
                <p:cNvGrpSpPr/>
                <p:nvPr/>
              </p:nvGrpSpPr>
              <p:grpSpPr>
                <a:xfrm>
                  <a:off x="875488" y="1634860"/>
                  <a:ext cx="2830749" cy="2209802"/>
                  <a:chOff x="3326859" y="1371600"/>
                  <a:chExt cx="2830749" cy="2209802"/>
                </a:xfrm>
              </p:grpSpPr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01B56CF2-A5D5-4FBC-80ED-C83337E4C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36587" y="1371600"/>
                    <a:ext cx="0" cy="2198453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箭头连接符 64">
                    <a:extLst>
                      <a:ext uri="{FF2B5EF4-FFF2-40B4-BE49-F238E27FC236}">
                        <a16:creationId xmlns:a16="http://schemas.microsoft.com/office/drawing/2014/main" id="{713D56EF-3FC9-446C-B263-C500F9FDDA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26859" y="3581402"/>
                    <a:ext cx="2830749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文本框 65">
                        <a:extLst>
                          <a:ext uri="{FF2B5EF4-FFF2-40B4-BE49-F238E27FC236}">
                            <a16:creationId xmlns:a16="http://schemas.microsoft.com/office/drawing/2014/main" id="{103DD27D-AC94-4337-AB7D-5403AC4869A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8438" y="3079584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文本框 65">
                        <a:extLst>
                          <a:ext uri="{FF2B5EF4-FFF2-40B4-BE49-F238E27FC236}">
                            <a16:creationId xmlns:a16="http://schemas.microsoft.com/office/drawing/2014/main" id="{103DD27D-AC94-4337-AB7D-5403AC4869A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38" y="3079584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文本框 66">
                        <a:extLst>
                          <a:ext uri="{FF2B5EF4-FFF2-40B4-BE49-F238E27FC236}">
                            <a16:creationId xmlns:a16="http://schemas.microsoft.com/office/drawing/2014/main" id="{C0BA061C-E8BC-4BE2-BF5F-808C33F9BB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7962" y="2496827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7" name="文本框 66">
                        <a:extLst>
                          <a:ext uri="{FF2B5EF4-FFF2-40B4-BE49-F238E27FC236}">
                            <a16:creationId xmlns:a16="http://schemas.microsoft.com/office/drawing/2014/main" id="{C0BA061C-E8BC-4BE2-BF5F-808C33F9BBB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7962" y="2496827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文本框 68">
                        <a:extLst>
                          <a:ext uri="{FF2B5EF4-FFF2-40B4-BE49-F238E27FC236}">
                            <a16:creationId xmlns:a16="http://schemas.microsoft.com/office/drawing/2014/main" id="{7A88E525-28C5-4522-B723-BEAB334E61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27908" y="1743576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9" name="文本框 68">
                        <a:extLst>
                          <a:ext uri="{FF2B5EF4-FFF2-40B4-BE49-F238E27FC236}">
                            <a16:creationId xmlns:a16="http://schemas.microsoft.com/office/drawing/2014/main" id="{7A88E525-28C5-4522-B723-BEAB334E612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27908" y="1743576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文本框 69">
                        <a:extLst>
                          <a:ext uri="{FF2B5EF4-FFF2-40B4-BE49-F238E27FC236}">
                            <a16:creationId xmlns:a16="http://schemas.microsoft.com/office/drawing/2014/main" id="{DD50C3F0-C915-44B3-AFE0-18517AF210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77992" y="1621661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文本框 69">
                        <a:extLst>
                          <a:ext uri="{FF2B5EF4-FFF2-40B4-BE49-F238E27FC236}">
                            <a16:creationId xmlns:a16="http://schemas.microsoft.com/office/drawing/2014/main" id="{DD50C3F0-C915-44B3-AFE0-18517AF210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77992" y="1621661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BAD0385D-000A-40BD-826C-38E4F9B254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BAD0385D-000A-40BD-826C-38E4F9B254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5152"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C9CCB11-9759-4D5A-8C38-B8AC7B6CDD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C9CCB11-9759-4D5A-8C38-B8AC7B6CDD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30303" r="-33333" b="-2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0A9135BD-00E4-447B-A156-6D522D4217AD}"/>
                  </a:ext>
                </a:extLst>
              </p:cNvPr>
              <p:cNvSpPr/>
              <p:nvPr/>
            </p:nvSpPr>
            <p:spPr>
              <a:xfrm>
                <a:off x="4738799" y="1976067"/>
                <a:ext cx="2645924" cy="1867711"/>
              </a:xfrm>
              <a:custGeom>
                <a:avLst/>
                <a:gdLst>
                  <a:gd name="connsiteX0" fmla="*/ 0 w 2645924"/>
                  <a:gd name="connsiteY0" fmla="*/ 1867711 h 1867711"/>
                  <a:gd name="connsiteX1" fmla="*/ 535021 w 2645924"/>
                  <a:gd name="connsiteY1" fmla="*/ 865762 h 1867711"/>
                  <a:gd name="connsiteX2" fmla="*/ 1245141 w 2645924"/>
                  <a:gd name="connsiteY2" fmla="*/ 301558 h 1867711"/>
                  <a:gd name="connsiteX3" fmla="*/ 1984443 w 2645924"/>
                  <a:gd name="connsiteY3" fmla="*/ 58366 h 1867711"/>
                  <a:gd name="connsiteX4" fmla="*/ 2645924 w 2645924"/>
                  <a:gd name="connsiteY4" fmla="*/ 0 h 1867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5924" h="1867711">
                    <a:moveTo>
                      <a:pt x="0" y="1867711"/>
                    </a:moveTo>
                    <a:cubicBezTo>
                      <a:pt x="163749" y="1497249"/>
                      <a:pt x="327498" y="1126787"/>
                      <a:pt x="535021" y="865762"/>
                    </a:cubicBezTo>
                    <a:cubicBezTo>
                      <a:pt x="742544" y="604737"/>
                      <a:pt x="1003571" y="436124"/>
                      <a:pt x="1245141" y="301558"/>
                    </a:cubicBezTo>
                    <a:cubicBezTo>
                      <a:pt x="1486711" y="166992"/>
                      <a:pt x="1750979" y="108626"/>
                      <a:pt x="1984443" y="58366"/>
                    </a:cubicBezTo>
                    <a:cubicBezTo>
                      <a:pt x="2217907" y="8106"/>
                      <a:pt x="2431915" y="4053"/>
                      <a:pt x="2645924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52F550E-DE17-49BB-81F1-6C646E4D3AC0}"/>
                    </a:ext>
                  </a:extLst>
                </p:cNvPr>
                <p:cNvSpPr txBox="1"/>
                <p:nvPr/>
              </p:nvSpPr>
              <p:spPr>
                <a:xfrm>
                  <a:off x="5637368" y="2462761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52F550E-DE17-49BB-81F1-6C646E4D3A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368" y="2462761"/>
                  <a:ext cx="218008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F5A98B2-7176-46F0-B7F9-4D0B6F43D138}"/>
              </a:ext>
            </a:extLst>
          </p:cNvPr>
          <p:cNvGrpSpPr/>
          <p:nvPr/>
        </p:nvGrpSpPr>
        <p:grpSpPr>
          <a:xfrm>
            <a:off x="8423396" y="1413458"/>
            <a:ext cx="3087784" cy="2545582"/>
            <a:chOff x="8423396" y="1812292"/>
            <a:chExt cx="3087784" cy="2545582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47C95401-1F0F-4076-B7F7-1A6FEC676925}"/>
                </a:ext>
              </a:extLst>
            </p:cNvPr>
            <p:cNvGrpSpPr/>
            <p:nvPr/>
          </p:nvGrpSpPr>
          <p:grpSpPr>
            <a:xfrm>
              <a:off x="8423396" y="1812292"/>
              <a:ext cx="3087784" cy="2545582"/>
              <a:chOff x="8423396" y="1812292"/>
              <a:chExt cx="3087784" cy="2545582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2040E8B7-E5EB-4B33-ADF3-85BCC06FAF23}"/>
                  </a:ext>
                </a:extLst>
              </p:cNvPr>
              <p:cNvGrpSpPr/>
              <p:nvPr/>
            </p:nvGrpSpPr>
            <p:grpSpPr>
              <a:xfrm>
                <a:off x="8423396" y="1812292"/>
                <a:ext cx="3087784" cy="2545582"/>
                <a:chOff x="618453" y="1577144"/>
                <a:chExt cx="3087784" cy="2545582"/>
              </a:xfrm>
            </p:grpSpPr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585967BE-B22B-423B-8D98-E8373CF1C8C4}"/>
                    </a:ext>
                  </a:extLst>
                </p:cNvPr>
                <p:cNvGrpSpPr/>
                <p:nvPr/>
              </p:nvGrpSpPr>
              <p:grpSpPr>
                <a:xfrm>
                  <a:off x="875488" y="1634860"/>
                  <a:ext cx="2830749" cy="2209802"/>
                  <a:chOff x="3326859" y="1371600"/>
                  <a:chExt cx="2830749" cy="2209802"/>
                </a:xfrm>
              </p:grpSpPr>
              <p:cxnSp>
                <p:nvCxnSpPr>
                  <p:cNvPr id="76" name="直接箭头连接符 75">
                    <a:extLst>
                      <a:ext uri="{FF2B5EF4-FFF2-40B4-BE49-F238E27FC236}">
                        <a16:creationId xmlns:a16="http://schemas.microsoft.com/office/drawing/2014/main" id="{DD29D88E-3CD8-424E-AF1C-629E035BDD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36587" y="1371600"/>
                    <a:ext cx="0" cy="2198453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箭头连接符 76">
                    <a:extLst>
                      <a:ext uri="{FF2B5EF4-FFF2-40B4-BE49-F238E27FC236}">
                        <a16:creationId xmlns:a16="http://schemas.microsoft.com/office/drawing/2014/main" id="{35B852D4-F72E-4548-8DDA-F241707E6D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26859" y="3581402"/>
                    <a:ext cx="2830749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BDB4775F-1872-461F-B9E7-2F40DC79C0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BDB4775F-1872-461F-B9E7-2F40DC79C0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4706" r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2BEADB3E-6484-4C14-8AA0-EBF519E776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2BEADB3E-6484-4C14-8AA0-EBF519E776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9412" r="-29412" b="-2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B3546CE6-298E-44B0-A048-2D0AA1E4039A}"/>
                  </a:ext>
                </a:extLst>
              </p:cNvPr>
              <p:cNvSpPr/>
              <p:nvPr/>
            </p:nvSpPr>
            <p:spPr>
              <a:xfrm>
                <a:off x="8424153" y="1836766"/>
                <a:ext cx="3054485" cy="2197140"/>
              </a:xfrm>
              <a:custGeom>
                <a:avLst/>
                <a:gdLst>
                  <a:gd name="connsiteX0" fmla="*/ 0 w 3054485"/>
                  <a:gd name="connsiteY0" fmla="*/ 1674919 h 2197140"/>
                  <a:gd name="connsiteX1" fmla="*/ 350196 w 3054485"/>
                  <a:gd name="connsiteY1" fmla="*/ 2171030 h 2197140"/>
                  <a:gd name="connsiteX2" fmla="*/ 603115 w 3054485"/>
                  <a:gd name="connsiteY2" fmla="*/ 2102936 h 2197140"/>
                  <a:gd name="connsiteX3" fmla="*/ 807396 w 3054485"/>
                  <a:gd name="connsiteY3" fmla="*/ 1888928 h 2197140"/>
                  <a:gd name="connsiteX4" fmla="*/ 1021404 w 3054485"/>
                  <a:gd name="connsiteY4" fmla="*/ 1324723 h 2197140"/>
                  <a:gd name="connsiteX5" fmla="*/ 1070043 w 3054485"/>
                  <a:gd name="connsiteY5" fmla="*/ 634060 h 2197140"/>
                  <a:gd name="connsiteX6" fmla="*/ 1157592 w 3054485"/>
                  <a:gd name="connsiteY6" fmla="*/ 381140 h 2197140"/>
                  <a:gd name="connsiteX7" fmla="*/ 1342417 w 3054485"/>
                  <a:gd name="connsiteY7" fmla="*/ 468689 h 2197140"/>
                  <a:gd name="connsiteX8" fmla="*/ 1439694 w 3054485"/>
                  <a:gd name="connsiteY8" fmla="*/ 779974 h 2197140"/>
                  <a:gd name="connsiteX9" fmla="*/ 1595336 w 3054485"/>
                  <a:gd name="connsiteY9" fmla="*/ 993983 h 2197140"/>
                  <a:gd name="connsiteX10" fmla="*/ 2071992 w 3054485"/>
                  <a:gd name="connsiteY10" fmla="*/ 789702 h 2197140"/>
                  <a:gd name="connsiteX11" fmla="*/ 2295728 w 3054485"/>
                  <a:gd name="connsiteY11" fmla="*/ 147677 h 2197140"/>
                  <a:gd name="connsiteX12" fmla="*/ 2461098 w 3054485"/>
                  <a:gd name="connsiteY12" fmla="*/ 11489 h 2197140"/>
                  <a:gd name="connsiteX13" fmla="*/ 2879387 w 3054485"/>
                  <a:gd name="connsiteY13" fmla="*/ 351957 h 2197140"/>
                  <a:gd name="connsiteX14" fmla="*/ 3054485 w 3054485"/>
                  <a:gd name="connsiteY14" fmla="*/ 653515 h 2197140"/>
                  <a:gd name="connsiteX15" fmla="*/ 3054485 w 3054485"/>
                  <a:gd name="connsiteY15" fmla="*/ 653515 h 219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54485" h="2197140">
                    <a:moveTo>
                      <a:pt x="0" y="1674919"/>
                    </a:moveTo>
                    <a:cubicBezTo>
                      <a:pt x="124838" y="1887306"/>
                      <a:pt x="249677" y="2099694"/>
                      <a:pt x="350196" y="2171030"/>
                    </a:cubicBezTo>
                    <a:cubicBezTo>
                      <a:pt x="450715" y="2242366"/>
                      <a:pt x="526915" y="2149953"/>
                      <a:pt x="603115" y="2102936"/>
                    </a:cubicBezTo>
                    <a:cubicBezTo>
                      <a:pt x="679315" y="2055919"/>
                      <a:pt x="737681" y="2018630"/>
                      <a:pt x="807396" y="1888928"/>
                    </a:cubicBezTo>
                    <a:cubicBezTo>
                      <a:pt x="877111" y="1759226"/>
                      <a:pt x="977630" y="1533868"/>
                      <a:pt x="1021404" y="1324723"/>
                    </a:cubicBezTo>
                    <a:cubicBezTo>
                      <a:pt x="1065178" y="1115578"/>
                      <a:pt x="1047345" y="791324"/>
                      <a:pt x="1070043" y="634060"/>
                    </a:cubicBezTo>
                    <a:cubicBezTo>
                      <a:pt x="1092741" y="476796"/>
                      <a:pt x="1112196" y="408702"/>
                      <a:pt x="1157592" y="381140"/>
                    </a:cubicBezTo>
                    <a:cubicBezTo>
                      <a:pt x="1202988" y="353578"/>
                      <a:pt x="1295400" y="402217"/>
                      <a:pt x="1342417" y="468689"/>
                    </a:cubicBezTo>
                    <a:cubicBezTo>
                      <a:pt x="1389434" y="535161"/>
                      <a:pt x="1397541" y="692425"/>
                      <a:pt x="1439694" y="779974"/>
                    </a:cubicBezTo>
                    <a:cubicBezTo>
                      <a:pt x="1481847" y="867523"/>
                      <a:pt x="1489953" y="992362"/>
                      <a:pt x="1595336" y="993983"/>
                    </a:cubicBezTo>
                    <a:cubicBezTo>
                      <a:pt x="1700719" y="995604"/>
                      <a:pt x="1955260" y="930753"/>
                      <a:pt x="2071992" y="789702"/>
                    </a:cubicBezTo>
                    <a:cubicBezTo>
                      <a:pt x="2188724" y="648651"/>
                      <a:pt x="2230877" y="277379"/>
                      <a:pt x="2295728" y="147677"/>
                    </a:cubicBezTo>
                    <a:cubicBezTo>
                      <a:pt x="2360579" y="17975"/>
                      <a:pt x="2363822" y="-22558"/>
                      <a:pt x="2461098" y="11489"/>
                    </a:cubicBezTo>
                    <a:cubicBezTo>
                      <a:pt x="2558374" y="45536"/>
                      <a:pt x="2780489" y="244953"/>
                      <a:pt x="2879387" y="351957"/>
                    </a:cubicBezTo>
                    <a:cubicBezTo>
                      <a:pt x="2978285" y="458961"/>
                      <a:pt x="3054485" y="653515"/>
                      <a:pt x="3054485" y="653515"/>
                    </a:cubicBezTo>
                    <a:lnTo>
                      <a:pt x="3054485" y="653515"/>
                    </a:lnTo>
                  </a:path>
                </a:pathLst>
              </a:custGeom>
              <a:noFill/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5571115A-8D86-425F-A825-9E9926B07D26}"/>
                    </a:ext>
                  </a:extLst>
                </p:cNvPr>
                <p:cNvSpPr txBox="1"/>
                <p:nvPr/>
              </p:nvSpPr>
              <p:spPr>
                <a:xfrm>
                  <a:off x="9132010" y="3577992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5571115A-8D86-425F-A825-9E9926B07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010" y="3577992"/>
                  <a:ext cx="218008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D942070-0CD2-441E-B146-A6CA9AD23D35}"/>
                    </a:ext>
                  </a:extLst>
                </p:cNvPr>
                <p:cNvSpPr txBox="1"/>
                <p:nvPr/>
              </p:nvSpPr>
              <p:spPr>
                <a:xfrm>
                  <a:off x="9341534" y="2995235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D942070-0CD2-441E-B146-A6CA9AD23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534" y="2995235"/>
                  <a:ext cx="218008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F293151-6191-44A3-89CB-07911AFEDFF5}"/>
                    </a:ext>
                  </a:extLst>
                </p:cNvPr>
                <p:cNvSpPr txBox="1"/>
                <p:nvPr/>
              </p:nvSpPr>
              <p:spPr>
                <a:xfrm>
                  <a:off x="9756957" y="244785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F293151-6191-44A3-89CB-07911AFED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957" y="2447858"/>
                  <a:ext cx="218008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DCB5011-A755-4017-ABE8-711F262696B6}"/>
                    </a:ext>
                  </a:extLst>
                </p:cNvPr>
                <p:cNvSpPr txBox="1"/>
                <p:nvPr/>
              </p:nvSpPr>
              <p:spPr>
                <a:xfrm>
                  <a:off x="10481480" y="2241984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DCB5011-A755-4017-ABE8-711F26269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1480" y="2241984"/>
                  <a:ext cx="218008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4597AB5-813E-464B-93BF-DFF4F5477A8B}"/>
                    </a:ext>
                  </a:extLst>
                </p:cNvPr>
                <p:cNvSpPr txBox="1"/>
                <p:nvPr/>
              </p:nvSpPr>
              <p:spPr>
                <a:xfrm>
                  <a:off x="11231564" y="2120069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4597AB5-813E-464B-93BF-DFF4F5477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1564" y="2120069"/>
                  <a:ext cx="218008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5DEB4145-40C2-4A4A-9933-074B56564FBD}"/>
              </a:ext>
            </a:extLst>
          </p:cNvPr>
          <p:cNvSpPr/>
          <p:nvPr/>
        </p:nvSpPr>
        <p:spPr>
          <a:xfrm>
            <a:off x="1103092" y="5544465"/>
            <a:ext cx="1697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欠拟合</a:t>
            </a:r>
            <a:endParaRPr lang="en-US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E147A3F-19C4-4E37-907C-FB9CB0459F50}"/>
              </a:ext>
            </a:extLst>
          </p:cNvPr>
          <p:cNvSpPr/>
          <p:nvPr/>
        </p:nvSpPr>
        <p:spPr>
          <a:xfrm>
            <a:off x="5464443" y="5544465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恰好</a:t>
            </a:r>
            <a:endParaRPr lang="en-US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CC2B247-B462-4837-83A5-F0DB95F512B1}"/>
              </a:ext>
            </a:extLst>
          </p:cNvPr>
          <p:cNvSpPr/>
          <p:nvPr/>
        </p:nvSpPr>
        <p:spPr>
          <a:xfrm>
            <a:off x="9060928" y="5544465"/>
            <a:ext cx="2069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过拟合</a:t>
            </a:r>
            <a:endParaRPr lang="en-US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A70E640-E551-4A5B-9B8F-A613C0B16AD9}"/>
                  </a:ext>
                </a:extLst>
              </p:cNvPr>
              <p:cNvSpPr txBox="1"/>
              <p:nvPr/>
            </p:nvSpPr>
            <p:spPr>
              <a:xfrm>
                <a:off x="1203828" y="4529378"/>
                <a:ext cx="1901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A70E640-E551-4A5B-9B8F-A613C0B16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28" y="4529378"/>
                <a:ext cx="1901161" cy="461665"/>
              </a:xfrm>
              <a:prstGeom prst="rect">
                <a:avLst/>
              </a:prstGeom>
              <a:blipFill>
                <a:blip r:embed="rId23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EA951F7-AA11-4513-A830-FEE786C52DEB}"/>
                  </a:ext>
                </a:extLst>
              </p:cNvPr>
              <p:cNvSpPr txBox="1"/>
              <p:nvPr/>
            </p:nvSpPr>
            <p:spPr>
              <a:xfrm>
                <a:off x="4520925" y="4529378"/>
                <a:ext cx="2955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EA951F7-AA11-4513-A830-FEE786C5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925" y="4529378"/>
                <a:ext cx="2955553" cy="461665"/>
              </a:xfrm>
              <a:prstGeom prst="rect">
                <a:avLst/>
              </a:prstGeom>
              <a:blipFill>
                <a:blip r:embed="rId24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75BE8DC-E718-4A10-98FA-DC43DD64BBA1}"/>
                  </a:ext>
                </a:extLst>
              </p:cNvPr>
              <p:cNvSpPr txBox="1"/>
              <p:nvPr/>
            </p:nvSpPr>
            <p:spPr>
              <a:xfrm>
                <a:off x="8238879" y="4194614"/>
                <a:ext cx="3813691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&gt;4</m:t>
                      </m:r>
                    </m:oMath>
                  </m:oMathPara>
                </a14:m>
                <a:endParaRPr lang="zh-CN" altLang="en-US" sz="2400" i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75BE8DC-E718-4A10-98FA-DC43DD64B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79" y="4194614"/>
                <a:ext cx="3813691" cy="11382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88F918D-686E-44EB-B891-0AE87F863BF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188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/>
              <p:nvPr/>
            </p:nvSpPr>
            <p:spPr>
              <a:xfrm>
                <a:off x="7655633" y="609967"/>
                <a:ext cx="33505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10092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11830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609967"/>
                <a:ext cx="3350597" cy="1200329"/>
              </a:xfrm>
              <a:prstGeom prst="rect">
                <a:avLst/>
              </a:prstGeom>
              <a:blipFill>
                <a:blip r:embed="rId2"/>
                <a:stretch>
                  <a:fillRect l="-2914" t="-1523" r="-1639" b="-111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/>
              <p:nvPr/>
            </p:nvSpPr>
            <p:spPr>
              <a:xfrm>
                <a:off x="7655633" y="2980244"/>
                <a:ext cx="38159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6287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7732</a:t>
                </a: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2980244"/>
                <a:ext cx="3815932" cy="1200329"/>
              </a:xfrm>
              <a:prstGeom prst="rect">
                <a:avLst/>
              </a:prstGeom>
              <a:blipFill>
                <a:blip r:embed="rId3"/>
                <a:stretch>
                  <a:fillRect l="-2556" t="-1523" b="-111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/>
              <p:nvPr/>
            </p:nvSpPr>
            <p:spPr>
              <a:xfrm>
                <a:off x="7655633" y="5355481"/>
                <a:ext cx="3962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5901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14422</a:t>
                </a: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5355481"/>
                <a:ext cx="3962758" cy="1200329"/>
              </a:xfrm>
              <a:prstGeom prst="rect">
                <a:avLst/>
              </a:prstGeom>
              <a:blipFill>
                <a:blip r:embed="rId4"/>
                <a:stretch>
                  <a:fillRect l="-2462" t="-1531" b="-117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28BE58-84C3-463A-889C-9F5AD047C0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r="9177"/>
          <a:stretch/>
        </p:blipFill>
        <p:spPr>
          <a:xfrm>
            <a:off x="0" y="2212891"/>
            <a:ext cx="7349021" cy="2432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ADCA9-0988-490A-BAC5-54A91D6E80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r="8818" b="5987"/>
          <a:stretch/>
        </p:blipFill>
        <p:spPr>
          <a:xfrm>
            <a:off x="0" y="4566124"/>
            <a:ext cx="7382644" cy="228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1C7E58-5A50-4061-B51C-3AA5E9089F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2405" r="9177"/>
          <a:stretch/>
        </p:blipFill>
        <p:spPr>
          <a:xfrm>
            <a:off x="0" y="0"/>
            <a:ext cx="7349021" cy="23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63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5467" y="10845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3724D2D-BE74-4C2C-8ACD-114C30879752}"/>
              </a:ext>
            </a:extLst>
          </p:cNvPr>
          <p:cNvGrpSpPr/>
          <p:nvPr/>
        </p:nvGrpSpPr>
        <p:grpSpPr>
          <a:xfrm>
            <a:off x="3247859" y="1629528"/>
            <a:ext cx="2159095" cy="2159095"/>
            <a:chOff x="4756726" y="2206335"/>
            <a:chExt cx="2743200" cy="27432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29E6224-9253-4250-8691-AE66D7675CFD}"/>
                </a:ext>
              </a:extLst>
            </p:cNvPr>
            <p:cNvGrpSpPr/>
            <p:nvPr/>
          </p:nvGrpSpPr>
          <p:grpSpPr>
            <a:xfrm>
              <a:off x="4756726" y="2206335"/>
              <a:ext cx="2743200" cy="2743200"/>
              <a:chOff x="4756726" y="2206335"/>
              <a:chExt cx="2743200" cy="27432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44CF9324-0951-4076-9BA3-99BB5C2D1F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56726" y="2206335"/>
                <a:ext cx="2743200" cy="274320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069B439C-F8C2-41D4-9255-BFFD2BA5A1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2486" y="2572095"/>
                <a:ext cx="2011680" cy="2011680"/>
              </a:xfrm>
              <a:prstGeom prst="ellipse">
                <a:avLst/>
              </a:prstGeom>
              <a:solidFill>
                <a:srgbClr val="DAE3F3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1CD8929-20E7-41D5-AC5A-4F30F895F1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2526" y="2892135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DD9F9EE-5AD3-4562-AD8A-42A9D0AAC9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1126" y="3120735"/>
                <a:ext cx="914400" cy="914400"/>
              </a:xfrm>
              <a:prstGeom prst="ellipse">
                <a:avLst/>
              </a:prstGeom>
              <a:solidFill>
                <a:srgbClr val="F3C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86953532-3D36-4A89-8897-E01AD95A6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5507" y="333756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流程图: 接点 15">
              <a:extLst>
                <a:ext uri="{FF2B5EF4-FFF2-40B4-BE49-F238E27FC236}">
                  <a16:creationId xmlns:a16="http://schemas.microsoft.com/office/drawing/2014/main" id="{460FFEB6-3758-4CF3-BD87-AD8AA2959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7907" y="348996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6" name="流程图: 接点 25">
              <a:extLst>
                <a:ext uri="{FF2B5EF4-FFF2-40B4-BE49-F238E27FC236}">
                  <a16:creationId xmlns:a16="http://schemas.microsoft.com/office/drawing/2014/main" id="{CCDE28D2-716C-4B15-B1A2-9FC4FBA34D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9787" y="3528972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DBCB90AF-5DE4-441B-9579-BC7AA832C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0307" y="3489089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8" name="流程图: 接点 27">
              <a:extLst>
                <a:ext uri="{FF2B5EF4-FFF2-40B4-BE49-F238E27FC236}">
                  <a16:creationId xmlns:a16="http://schemas.microsoft.com/office/drawing/2014/main" id="{5E58165C-072F-48A2-BD3C-FE5A27FBF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747" y="3775364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9" name="流程图: 接点 28">
              <a:extLst>
                <a:ext uri="{FF2B5EF4-FFF2-40B4-BE49-F238E27FC236}">
                  <a16:creationId xmlns:a16="http://schemas.microsoft.com/office/drawing/2014/main" id="{AE3D7CAA-7319-45A6-B4FF-6E7B2F6DE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938" y="3300232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流程图: 接点 29">
              <a:extLst>
                <a:ext uri="{FF2B5EF4-FFF2-40B4-BE49-F238E27FC236}">
                  <a16:creationId xmlns:a16="http://schemas.microsoft.com/office/drawing/2014/main" id="{B1DF90A7-11C9-4D63-9F2D-097B9FBA1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4567" y="3729644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流程图: 接点 30">
              <a:extLst>
                <a:ext uri="{FF2B5EF4-FFF2-40B4-BE49-F238E27FC236}">
                  <a16:creationId xmlns:a16="http://schemas.microsoft.com/office/drawing/2014/main" id="{3393F5E4-0401-44AD-8EB3-CA7648903F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667" y="357313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2" name="流程图: 接点 31">
              <a:extLst>
                <a:ext uri="{FF2B5EF4-FFF2-40B4-BE49-F238E27FC236}">
                  <a16:creationId xmlns:a16="http://schemas.microsoft.com/office/drawing/2014/main" id="{27919307-76A4-4E58-803F-E4F45E13D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1727" y="3703686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3" name="流程图: 接点 32">
              <a:extLst>
                <a:ext uri="{FF2B5EF4-FFF2-40B4-BE49-F238E27FC236}">
                  <a16:creationId xmlns:a16="http://schemas.microsoft.com/office/drawing/2014/main" id="{5F7F0184-BFC7-4FBD-B502-2959B4600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3139" y="3406506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356AAE4-3F1C-443C-9406-60F661D2E4E7}"/>
              </a:ext>
            </a:extLst>
          </p:cNvPr>
          <p:cNvGrpSpPr/>
          <p:nvPr/>
        </p:nvGrpSpPr>
        <p:grpSpPr>
          <a:xfrm>
            <a:off x="5660764" y="1629528"/>
            <a:ext cx="2159095" cy="2159095"/>
            <a:chOff x="5739599" y="2724061"/>
            <a:chExt cx="2743200" cy="2743200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00E7655-DC60-4492-8638-7EA9B48F55B5}"/>
                </a:ext>
              </a:extLst>
            </p:cNvPr>
            <p:cNvGrpSpPr/>
            <p:nvPr/>
          </p:nvGrpSpPr>
          <p:grpSpPr>
            <a:xfrm>
              <a:off x="5739599" y="2724061"/>
              <a:ext cx="2743200" cy="2743200"/>
              <a:chOff x="4756726" y="2206335"/>
              <a:chExt cx="2743200" cy="2743200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4E71A38D-3B43-45D6-9362-ADAEB0FD46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56726" y="2206335"/>
                <a:ext cx="2743200" cy="274320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0C4C11D-8D03-4EF9-BABB-9D171AAE4F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2486" y="2572095"/>
                <a:ext cx="2011680" cy="2011680"/>
              </a:xfrm>
              <a:prstGeom prst="ellipse">
                <a:avLst/>
              </a:prstGeom>
              <a:solidFill>
                <a:srgbClr val="DAE3F3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B0A89A3-0446-4AEE-85DF-AB4885DE9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2526" y="2892135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0BFE1BB1-8C84-4B4D-9841-EFDD6B51C1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1126" y="3120735"/>
                <a:ext cx="914400" cy="914400"/>
              </a:xfrm>
              <a:prstGeom prst="ellipse">
                <a:avLst/>
              </a:prstGeom>
              <a:solidFill>
                <a:srgbClr val="F3C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流程图: 接点 39">
              <a:extLst>
                <a:ext uri="{FF2B5EF4-FFF2-40B4-BE49-F238E27FC236}">
                  <a16:creationId xmlns:a16="http://schemas.microsoft.com/office/drawing/2014/main" id="{D619C34E-E22C-442D-805F-9E77CE5F55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3219" y="3806792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流程图: 接点 40">
              <a:extLst>
                <a:ext uri="{FF2B5EF4-FFF2-40B4-BE49-F238E27FC236}">
                  <a16:creationId xmlns:a16="http://schemas.microsoft.com/office/drawing/2014/main" id="{700DE73F-D870-43BE-9689-67C81B9B6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8716" y="331197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流程图: 接点 41">
              <a:extLst>
                <a:ext uri="{FF2B5EF4-FFF2-40B4-BE49-F238E27FC236}">
                  <a16:creationId xmlns:a16="http://schemas.microsoft.com/office/drawing/2014/main" id="{EAEEA008-5CAC-4125-82AE-82B978E1C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6959" y="4513592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3" name="流程图: 接点 42">
              <a:extLst>
                <a:ext uri="{FF2B5EF4-FFF2-40B4-BE49-F238E27FC236}">
                  <a16:creationId xmlns:a16="http://schemas.microsoft.com/office/drawing/2014/main" id="{681C7979-48C9-48E9-B67E-6C7990C24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2519" y="4503596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流程图: 接点 43">
              <a:extLst>
                <a:ext uri="{FF2B5EF4-FFF2-40B4-BE49-F238E27FC236}">
                  <a16:creationId xmlns:a16="http://schemas.microsoft.com/office/drawing/2014/main" id="{31FF1F25-0A6F-49DD-91D9-00333C99E9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5519" y="400847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5" name="流程图: 接点 44">
              <a:extLst>
                <a:ext uri="{FF2B5EF4-FFF2-40B4-BE49-F238E27FC236}">
                  <a16:creationId xmlns:a16="http://schemas.microsoft.com/office/drawing/2014/main" id="{6D8A945E-3162-4C6F-84B6-FCF3296A9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9689" y="3592741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386A8820-DD7C-437C-8218-81A5B6835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1779" y="4735741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7" name="流程图: 接点 46">
              <a:extLst>
                <a:ext uri="{FF2B5EF4-FFF2-40B4-BE49-F238E27FC236}">
                  <a16:creationId xmlns:a16="http://schemas.microsoft.com/office/drawing/2014/main" id="{D86F8F9E-EFFE-48DB-A476-C752BDE4D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3331" y="3806792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8" name="流程图: 接点 47">
              <a:extLst>
                <a:ext uri="{FF2B5EF4-FFF2-40B4-BE49-F238E27FC236}">
                  <a16:creationId xmlns:a16="http://schemas.microsoft.com/office/drawing/2014/main" id="{262022CA-3B46-4B03-8F95-7E0239C86B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759" y="4166101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流程图: 接点 48">
              <a:extLst>
                <a:ext uri="{FF2B5EF4-FFF2-40B4-BE49-F238E27FC236}">
                  <a16:creationId xmlns:a16="http://schemas.microsoft.com/office/drawing/2014/main" id="{296FAF16-6AED-4A40-9A79-9CFE37191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6959" y="487971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2CC41648-3152-4445-8745-3317273F38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9859" y="4257541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1" name="流程图: 接点 50">
              <a:extLst>
                <a:ext uri="{FF2B5EF4-FFF2-40B4-BE49-F238E27FC236}">
                  <a16:creationId xmlns:a16="http://schemas.microsoft.com/office/drawing/2014/main" id="{EA3AFC54-4819-40E8-925D-8D0CCC2782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6227" y="4004579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26D040D5-EDAA-40DF-B482-3F1D23798A4A}"/>
              </a:ext>
            </a:extLst>
          </p:cNvPr>
          <p:cNvSpPr>
            <a:spLocks noChangeAspect="1"/>
          </p:cNvSpPr>
          <p:nvPr/>
        </p:nvSpPr>
        <p:spPr>
          <a:xfrm>
            <a:off x="4089436" y="2889328"/>
            <a:ext cx="71970" cy="7197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3EE7BC1B-9C65-4368-9CB7-E4BA6622052C}"/>
              </a:ext>
            </a:extLst>
          </p:cNvPr>
          <p:cNvSpPr>
            <a:spLocks noChangeAspect="1"/>
          </p:cNvSpPr>
          <p:nvPr/>
        </p:nvSpPr>
        <p:spPr>
          <a:xfrm>
            <a:off x="4314342" y="2797242"/>
            <a:ext cx="71970" cy="7197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02FDD16-435E-4433-9DC0-7B04C88AB302}"/>
              </a:ext>
            </a:extLst>
          </p:cNvPr>
          <p:cNvSpPr txBox="1"/>
          <p:nvPr/>
        </p:nvSpPr>
        <p:spPr>
          <a:xfrm>
            <a:off x="3701165" y="1097935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小方差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235E5E3-879D-46AB-8B6F-64FFDC059E56}"/>
              </a:ext>
            </a:extLst>
          </p:cNvPr>
          <p:cNvSpPr txBox="1"/>
          <p:nvPr/>
        </p:nvSpPr>
        <p:spPr>
          <a:xfrm>
            <a:off x="6011743" y="110664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大方差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34FF43-F88F-42FD-82A2-5ED0777D8B91}"/>
              </a:ext>
            </a:extLst>
          </p:cNvPr>
          <p:cNvSpPr/>
          <p:nvPr/>
        </p:nvSpPr>
        <p:spPr>
          <a:xfrm>
            <a:off x="1032567" y="4419823"/>
            <a:ext cx="962646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随机变量的方差描述的是它的离散程度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,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也就是随机变量在其期望值附近的波动程度。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0015B92-8106-45A9-AFF2-6E102CECFDA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468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/>
              <p:nvPr/>
            </p:nvSpPr>
            <p:spPr>
              <a:xfrm>
                <a:off x="7655633" y="609967"/>
                <a:ext cx="33505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10092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11830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CDC9909-5041-4BE8-8D8B-6A967FC4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609967"/>
                <a:ext cx="3350597" cy="1200329"/>
              </a:xfrm>
              <a:prstGeom prst="rect">
                <a:avLst/>
              </a:prstGeom>
              <a:blipFill>
                <a:blip r:embed="rId2"/>
                <a:stretch>
                  <a:fillRect l="-2914" t="-1523" r="-1639" b="-111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/>
              <p:nvPr/>
            </p:nvSpPr>
            <p:spPr>
              <a:xfrm>
                <a:off x="7655633" y="2980244"/>
                <a:ext cx="38159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6287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7732</a:t>
                </a: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F34A56C-E19D-428F-BA41-1D4CDB4D3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2980244"/>
                <a:ext cx="3815932" cy="1200329"/>
              </a:xfrm>
              <a:prstGeom prst="rect">
                <a:avLst/>
              </a:prstGeom>
              <a:blipFill>
                <a:blip r:embed="rId3"/>
                <a:stretch>
                  <a:fillRect l="-2556" t="-1523" b="-111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/>
              <p:nvPr/>
            </p:nvSpPr>
            <p:spPr>
              <a:xfrm>
                <a:off x="7655633" y="5355481"/>
                <a:ext cx="3962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5901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= 14422</a:t>
                </a: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9419CE1-C143-4D55-8990-52ECFF96A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33" y="5355481"/>
                <a:ext cx="3962758" cy="1200329"/>
              </a:xfrm>
              <a:prstGeom prst="rect">
                <a:avLst/>
              </a:prstGeom>
              <a:blipFill>
                <a:blip r:embed="rId4"/>
                <a:stretch>
                  <a:fillRect l="-2462" t="-1531" b="-117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28BE58-84C3-463A-889C-9F5AD047C0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r="9177"/>
          <a:stretch/>
        </p:blipFill>
        <p:spPr>
          <a:xfrm>
            <a:off x="0" y="2212891"/>
            <a:ext cx="7349021" cy="2432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ADCA9-0988-490A-BAC5-54A91D6E80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r="8818" b="5987"/>
          <a:stretch/>
        </p:blipFill>
        <p:spPr>
          <a:xfrm>
            <a:off x="0" y="4566124"/>
            <a:ext cx="7382644" cy="228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1C7E58-5A50-4061-B51C-3AA5E9089F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2405" r="9177"/>
          <a:stretch/>
        </p:blipFill>
        <p:spPr>
          <a:xfrm>
            <a:off x="0" y="0"/>
            <a:ext cx="7349021" cy="23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5467" y="108453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3724D2D-BE74-4C2C-8ACD-114C30879752}"/>
              </a:ext>
            </a:extLst>
          </p:cNvPr>
          <p:cNvGrpSpPr/>
          <p:nvPr/>
        </p:nvGrpSpPr>
        <p:grpSpPr>
          <a:xfrm>
            <a:off x="3247859" y="1629528"/>
            <a:ext cx="2159095" cy="2159095"/>
            <a:chOff x="4756726" y="2206335"/>
            <a:chExt cx="2743200" cy="27432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29E6224-9253-4250-8691-AE66D7675CFD}"/>
                </a:ext>
              </a:extLst>
            </p:cNvPr>
            <p:cNvGrpSpPr/>
            <p:nvPr/>
          </p:nvGrpSpPr>
          <p:grpSpPr>
            <a:xfrm>
              <a:off x="4756726" y="2206335"/>
              <a:ext cx="2743200" cy="2743200"/>
              <a:chOff x="4756726" y="2206335"/>
              <a:chExt cx="2743200" cy="27432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44CF9324-0951-4076-9BA3-99BB5C2D1F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56726" y="2206335"/>
                <a:ext cx="2743200" cy="274320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069B439C-F8C2-41D4-9255-BFFD2BA5A1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2486" y="2572095"/>
                <a:ext cx="2011680" cy="2011680"/>
              </a:xfrm>
              <a:prstGeom prst="ellipse">
                <a:avLst/>
              </a:prstGeom>
              <a:solidFill>
                <a:srgbClr val="DAE3F3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1CD8929-20E7-41D5-AC5A-4F30F895F1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2526" y="2892135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DD9F9EE-5AD3-4562-AD8A-42A9D0AAC9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1126" y="3120735"/>
                <a:ext cx="914400" cy="914400"/>
              </a:xfrm>
              <a:prstGeom prst="ellipse">
                <a:avLst/>
              </a:prstGeom>
              <a:solidFill>
                <a:srgbClr val="F3C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86953532-3D36-4A89-8897-E01AD95A6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5507" y="333756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流程图: 接点 15">
              <a:extLst>
                <a:ext uri="{FF2B5EF4-FFF2-40B4-BE49-F238E27FC236}">
                  <a16:creationId xmlns:a16="http://schemas.microsoft.com/office/drawing/2014/main" id="{460FFEB6-3758-4CF3-BD87-AD8AA2959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7907" y="348996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6" name="流程图: 接点 25">
              <a:extLst>
                <a:ext uri="{FF2B5EF4-FFF2-40B4-BE49-F238E27FC236}">
                  <a16:creationId xmlns:a16="http://schemas.microsoft.com/office/drawing/2014/main" id="{CCDE28D2-716C-4B15-B1A2-9FC4FBA34D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9787" y="3528972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DBCB90AF-5DE4-441B-9579-BC7AA832C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0307" y="3489089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8" name="流程图: 接点 27">
              <a:extLst>
                <a:ext uri="{FF2B5EF4-FFF2-40B4-BE49-F238E27FC236}">
                  <a16:creationId xmlns:a16="http://schemas.microsoft.com/office/drawing/2014/main" id="{5E58165C-072F-48A2-BD3C-FE5A27FBF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747" y="3775364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9" name="流程图: 接点 28">
              <a:extLst>
                <a:ext uri="{FF2B5EF4-FFF2-40B4-BE49-F238E27FC236}">
                  <a16:creationId xmlns:a16="http://schemas.microsoft.com/office/drawing/2014/main" id="{AE3D7CAA-7319-45A6-B4FF-6E7B2F6DE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938" y="3300232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流程图: 接点 29">
              <a:extLst>
                <a:ext uri="{FF2B5EF4-FFF2-40B4-BE49-F238E27FC236}">
                  <a16:creationId xmlns:a16="http://schemas.microsoft.com/office/drawing/2014/main" id="{B1DF90A7-11C9-4D63-9F2D-097B9FBA1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4567" y="3729644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流程图: 接点 30">
              <a:extLst>
                <a:ext uri="{FF2B5EF4-FFF2-40B4-BE49-F238E27FC236}">
                  <a16:creationId xmlns:a16="http://schemas.microsoft.com/office/drawing/2014/main" id="{3393F5E4-0401-44AD-8EB3-CA7648903F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667" y="357313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2" name="流程图: 接点 31">
              <a:extLst>
                <a:ext uri="{FF2B5EF4-FFF2-40B4-BE49-F238E27FC236}">
                  <a16:creationId xmlns:a16="http://schemas.microsoft.com/office/drawing/2014/main" id="{27919307-76A4-4E58-803F-E4F45E13D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1727" y="3703686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3" name="流程图: 接点 32">
              <a:extLst>
                <a:ext uri="{FF2B5EF4-FFF2-40B4-BE49-F238E27FC236}">
                  <a16:creationId xmlns:a16="http://schemas.microsoft.com/office/drawing/2014/main" id="{5F7F0184-BFC7-4FBD-B502-2959B4600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3139" y="3406506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26D040D5-EDAA-40DF-B482-3F1D23798A4A}"/>
              </a:ext>
            </a:extLst>
          </p:cNvPr>
          <p:cNvSpPr>
            <a:spLocks noChangeAspect="1"/>
          </p:cNvSpPr>
          <p:nvPr/>
        </p:nvSpPr>
        <p:spPr>
          <a:xfrm>
            <a:off x="4089436" y="2889328"/>
            <a:ext cx="71970" cy="7197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3EE7BC1B-9C65-4368-9CB7-E4BA6622052C}"/>
              </a:ext>
            </a:extLst>
          </p:cNvPr>
          <p:cNvSpPr>
            <a:spLocks noChangeAspect="1"/>
          </p:cNvSpPr>
          <p:nvPr/>
        </p:nvSpPr>
        <p:spPr>
          <a:xfrm>
            <a:off x="4314342" y="2797242"/>
            <a:ext cx="71970" cy="7197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DA2D547-B824-4DB0-89CD-2CFE5A97FC4F}"/>
              </a:ext>
            </a:extLst>
          </p:cNvPr>
          <p:cNvGrpSpPr/>
          <p:nvPr/>
        </p:nvGrpSpPr>
        <p:grpSpPr>
          <a:xfrm>
            <a:off x="6493082" y="1629528"/>
            <a:ext cx="2159095" cy="2159095"/>
            <a:chOff x="5739599" y="2724061"/>
            <a:chExt cx="2743200" cy="2743200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30A1FB7-982E-4DC3-A50E-BFF996CFBAFD}"/>
                </a:ext>
              </a:extLst>
            </p:cNvPr>
            <p:cNvGrpSpPr/>
            <p:nvPr/>
          </p:nvGrpSpPr>
          <p:grpSpPr>
            <a:xfrm>
              <a:off x="5739599" y="2724061"/>
              <a:ext cx="2743200" cy="2743200"/>
              <a:chOff x="4756726" y="2206335"/>
              <a:chExt cx="2743200" cy="2743200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58B05F6-2936-48A0-A8E3-1E4EBC4265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56726" y="2206335"/>
                <a:ext cx="2743200" cy="274320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79111072-D2D8-4707-A65C-A52C67338B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2486" y="2572095"/>
                <a:ext cx="2011680" cy="2011680"/>
              </a:xfrm>
              <a:prstGeom prst="ellipse">
                <a:avLst/>
              </a:prstGeom>
              <a:solidFill>
                <a:srgbClr val="DAE3F3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42737AAC-C866-48E8-847D-D80236E86E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2526" y="2892135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DE4083FB-BE3A-4F02-80D4-B289CDBEA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1126" y="3120735"/>
                <a:ext cx="914400" cy="914400"/>
              </a:xfrm>
              <a:prstGeom prst="ellipse">
                <a:avLst/>
              </a:prstGeom>
              <a:solidFill>
                <a:srgbClr val="F3C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流程图: 接点 56">
              <a:extLst>
                <a:ext uri="{FF2B5EF4-FFF2-40B4-BE49-F238E27FC236}">
                  <a16:creationId xmlns:a16="http://schemas.microsoft.com/office/drawing/2014/main" id="{3DA731C0-DAAC-444F-8A21-446525ED57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949" y="3557176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8" name="流程图: 接点 57">
              <a:extLst>
                <a:ext uri="{FF2B5EF4-FFF2-40B4-BE49-F238E27FC236}">
                  <a16:creationId xmlns:a16="http://schemas.microsoft.com/office/drawing/2014/main" id="{2EA5F9AA-4EEB-4F9E-B7EC-0DBFD8C0FE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8454" y="3662714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9" name="流程图: 接点 58">
              <a:extLst>
                <a:ext uri="{FF2B5EF4-FFF2-40B4-BE49-F238E27FC236}">
                  <a16:creationId xmlns:a16="http://schemas.microsoft.com/office/drawing/2014/main" id="{3644BD36-1169-45A7-988D-79788D943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2307" y="3858291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流程图: 接点 59">
              <a:extLst>
                <a:ext uri="{FF2B5EF4-FFF2-40B4-BE49-F238E27FC236}">
                  <a16:creationId xmlns:a16="http://schemas.microsoft.com/office/drawing/2014/main" id="{FBC7F6AC-B7B4-4115-BDC2-2E072BC3A7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3364" y="3812571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1" name="流程图: 接点 60">
              <a:extLst>
                <a:ext uri="{FF2B5EF4-FFF2-40B4-BE49-F238E27FC236}">
                  <a16:creationId xmlns:a16="http://schemas.microsoft.com/office/drawing/2014/main" id="{9E9366CA-1135-4C8A-9F12-997636B20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0937" y="3736235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2" name="流程图: 接点 61">
              <a:extLst>
                <a:ext uri="{FF2B5EF4-FFF2-40B4-BE49-F238E27FC236}">
                  <a16:creationId xmlns:a16="http://schemas.microsoft.com/office/drawing/2014/main" id="{FCA7E1B9-EF42-4914-9EF1-CE6FA3CA9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9689" y="3592741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流程图: 接点 62">
              <a:extLst>
                <a:ext uri="{FF2B5EF4-FFF2-40B4-BE49-F238E27FC236}">
                  <a16:creationId xmlns:a16="http://schemas.microsoft.com/office/drawing/2014/main" id="{7E4680E3-D791-4E91-B728-6F6D2F1CC8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3444" y="3802266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4" name="流程图: 接点 63">
              <a:extLst>
                <a:ext uri="{FF2B5EF4-FFF2-40B4-BE49-F238E27FC236}">
                  <a16:creationId xmlns:a16="http://schemas.microsoft.com/office/drawing/2014/main" id="{298A6D5D-237A-4A8D-A091-16E9DAEDB2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5614" y="3697503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5" name="流程图: 接点 64">
              <a:extLst>
                <a:ext uri="{FF2B5EF4-FFF2-40B4-BE49-F238E27FC236}">
                  <a16:creationId xmlns:a16="http://schemas.microsoft.com/office/drawing/2014/main" id="{2AB5FD6D-3D32-4167-A520-1A79DE289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1509" y="3742642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6" name="流程图: 接点 65">
              <a:extLst>
                <a:ext uri="{FF2B5EF4-FFF2-40B4-BE49-F238E27FC236}">
                  <a16:creationId xmlns:a16="http://schemas.microsoft.com/office/drawing/2014/main" id="{782DD3FE-A7A3-49C6-827D-CB415B9D25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4787" y="370722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7" name="流程图: 接点 66">
              <a:extLst>
                <a:ext uri="{FF2B5EF4-FFF2-40B4-BE49-F238E27FC236}">
                  <a16:creationId xmlns:a16="http://schemas.microsoft.com/office/drawing/2014/main" id="{CB5BA404-2975-4B0D-BCFB-B50189F743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8259" y="3886717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8" name="流程图: 接点 67">
              <a:extLst>
                <a:ext uri="{FF2B5EF4-FFF2-40B4-BE49-F238E27FC236}">
                  <a16:creationId xmlns:a16="http://schemas.microsoft.com/office/drawing/2014/main" id="{B85E2792-FEE1-44C6-8B62-03A0FC944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6227" y="4004579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3EF8B13A-170D-4A7D-94C3-30E914FA8FC8}"/>
              </a:ext>
            </a:extLst>
          </p:cNvPr>
          <p:cNvSpPr txBox="1"/>
          <p:nvPr/>
        </p:nvSpPr>
        <p:spPr>
          <a:xfrm>
            <a:off x="3752965" y="94871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小偏差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FAB6064-A7D3-4DC2-8DD4-07F0DC539443}"/>
              </a:ext>
            </a:extLst>
          </p:cNvPr>
          <p:cNvSpPr txBox="1"/>
          <p:nvPr/>
        </p:nvSpPr>
        <p:spPr>
          <a:xfrm>
            <a:off x="6940812" y="94871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大偏差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F472D1-AC9B-404E-9877-F1B3E8CB3751}"/>
              </a:ext>
            </a:extLst>
          </p:cNvPr>
          <p:cNvSpPr/>
          <p:nvPr/>
        </p:nvSpPr>
        <p:spPr>
          <a:xfrm>
            <a:off x="1415851" y="4406145"/>
            <a:ext cx="90907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随机变量均值或期望值与真实值的差值或偏离程度。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5A98C99-2F2C-456E-B1EC-EEC9CC32C51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22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5467" y="10845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AAC8001-1218-417C-8113-17F57B2EC652}"/>
              </a:ext>
            </a:extLst>
          </p:cNvPr>
          <p:cNvGrpSpPr>
            <a:grpSpLocks noChangeAspect="1"/>
          </p:cNvGrpSpPr>
          <p:nvPr/>
        </p:nvGrpSpPr>
        <p:grpSpPr>
          <a:xfrm>
            <a:off x="3247859" y="1629528"/>
            <a:ext cx="4572000" cy="4482964"/>
            <a:chOff x="2790659" y="983603"/>
            <a:chExt cx="5808873" cy="569575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3724D2D-BE74-4C2C-8ACD-114C30879752}"/>
                </a:ext>
              </a:extLst>
            </p:cNvPr>
            <p:cNvGrpSpPr/>
            <p:nvPr/>
          </p:nvGrpSpPr>
          <p:grpSpPr>
            <a:xfrm>
              <a:off x="2790659" y="983603"/>
              <a:ext cx="2743200" cy="2743200"/>
              <a:chOff x="4756726" y="2206335"/>
              <a:chExt cx="2743200" cy="2743200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729E6224-9253-4250-8691-AE66D7675CFD}"/>
                  </a:ext>
                </a:extLst>
              </p:cNvPr>
              <p:cNvGrpSpPr/>
              <p:nvPr/>
            </p:nvGrpSpPr>
            <p:grpSpPr>
              <a:xfrm>
                <a:off x="4756726" y="2206335"/>
                <a:ext cx="2743200" cy="2743200"/>
                <a:chOff x="4756726" y="2206335"/>
                <a:chExt cx="2743200" cy="2743200"/>
              </a:xfrm>
            </p:grpSpPr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44CF9324-0951-4076-9BA3-99BB5C2D1F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56726" y="2206335"/>
                  <a:ext cx="2743200" cy="2743200"/>
                </a:xfrm>
                <a:prstGeom prst="ellipse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069B439C-F8C2-41D4-9255-BFFD2BA5A1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2486" y="2572095"/>
                  <a:ext cx="2011680" cy="2011680"/>
                </a:xfrm>
                <a:prstGeom prst="ellipse">
                  <a:avLst/>
                </a:prstGeom>
                <a:solidFill>
                  <a:srgbClr val="DAE3F3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81CD8929-20E7-41D5-AC5A-4F30F895F1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2526" y="2892135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2DD9F9EE-5AD3-4562-AD8A-42A9D0AAC9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671126" y="3120735"/>
                  <a:ext cx="914400" cy="914400"/>
                </a:xfrm>
                <a:prstGeom prst="ellipse">
                  <a:avLst/>
                </a:prstGeom>
                <a:solidFill>
                  <a:srgbClr val="F3C0C0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" name="流程图: 接点 9">
                <a:extLst>
                  <a:ext uri="{FF2B5EF4-FFF2-40B4-BE49-F238E27FC236}">
                    <a16:creationId xmlns:a16="http://schemas.microsoft.com/office/drawing/2014/main" id="{86953532-3D36-4A89-8897-E01AD95A67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5507" y="3337560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流程图: 接点 15">
                <a:extLst>
                  <a:ext uri="{FF2B5EF4-FFF2-40B4-BE49-F238E27FC236}">
                    <a16:creationId xmlns:a16="http://schemas.microsoft.com/office/drawing/2014/main" id="{460FFEB6-3758-4CF3-BD87-AD8AA29592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27907" y="3489960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流程图: 接点 25">
                <a:extLst>
                  <a:ext uri="{FF2B5EF4-FFF2-40B4-BE49-F238E27FC236}">
                    <a16:creationId xmlns:a16="http://schemas.microsoft.com/office/drawing/2014/main" id="{CCDE28D2-716C-4B15-B1A2-9FC4FBA34D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9787" y="3528972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流程图: 接点 26">
                <a:extLst>
                  <a:ext uri="{FF2B5EF4-FFF2-40B4-BE49-F238E27FC236}">
                    <a16:creationId xmlns:a16="http://schemas.microsoft.com/office/drawing/2014/main" id="{DBCB90AF-5DE4-441B-9579-BC7AA832C3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0307" y="3489089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流程图: 接点 27">
                <a:extLst>
                  <a:ext uri="{FF2B5EF4-FFF2-40B4-BE49-F238E27FC236}">
                    <a16:creationId xmlns:a16="http://schemas.microsoft.com/office/drawing/2014/main" id="{5E58165C-072F-48A2-BD3C-FE5A27FBFA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71747" y="3775364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流程图: 接点 28">
                <a:extLst>
                  <a:ext uri="{FF2B5EF4-FFF2-40B4-BE49-F238E27FC236}">
                    <a16:creationId xmlns:a16="http://schemas.microsoft.com/office/drawing/2014/main" id="{AE3D7CAA-7319-45A6-B4FF-6E7B2F6DEE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64938" y="3300232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流程图: 接点 29">
                <a:extLst>
                  <a:ext uri="{FF2B5EF4-FFF2-40B4-BE49-F238E27FC236}">
                    <a16:creationId xmlns:a16="http://schemas.microsoft.com/office/drawing/2014/main" id="{B1DF90A7-11C9-4D63-9F2D-097B9FBA1C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4567" y="3729644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流程图: 接点 30">
                <a:extLst>
                  <a:ext uri="{FF2B5EF4-FFF2-40B4-BE49-F238E27FC236}">
                    <a16:creationId xmlns:a16="http://schemas.microsoft.com/office/drawing/2014/main" id="{3393F5E4-0401-44AD-8EB3-CA7648903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3667" y="3573130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流程图: 接点 31">
                <a:extLst>
                  <a:ext uri="{FF2B5EF4-FFF2-40B4-BE49-F238E27FC236}">
                    <a16:creationId xmlns:a16="http://schemas.microsoft.com/office/drawing/2014/main" id="{27919307-76A4-4E58-803F-E4F45E13D3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11727" y="370368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流程图: 接点 32">
                <a:extLst>
                  <a:ext uri="{FF2B5EF4-FFF2-40B4-BE49-F238E27FC236}">
                    <a16:creationId xmlns:a16="http://schemas.microsoft.com/office/drawing/2014/main" id="{5F7F0184-BFC7-4FBD-B502-2959B46005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3139" y="340650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356AAE4-3F1C-443C-9406-60F661D2E4E7}"/>
                </a:ext>
              </a:extLst>
            </p:cNvPr>
            <p:cNvGrpSpPr/>
            <p:nvPr/>
          </p:nvGrpSpPr>
          <p:grpSpPr>
            <a:xfrm>
              <a:off x="5856332" y="983603"/>
              <a:ext cx="2743200" cy="2743200"/>
              <a:chOff x="5739599" y="2724061"/>
              <a:chExt cx="2743200" cy="2743200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500E7655-DC60-4492-8638-7EA9B48F55B5}"/>
                  </a:ext>
                </a:extLst>
              </p:cNvPr>
              <p:cNvGrpSpPr/>
              <p:nvPr/>
            </p:nvGrpSpPr>
            <p:grpSpPr>
              <a:xfrm>
                <a:off x="5739599" y="2724061"/>
                <a:ext cx="2743200" cy="2743200"/>
                <a:chOff x="4756726" y="2206335"/>
                <a:chExt cx="2743200" cy="2743200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4E71A38D-3B43-45D6-9362-ADAEB0FD46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56726" y="2206335"/>
                  <a:ext cx="2743200" cy="2743200"/>
                </a:xfrm>
                <a:prstGeom prst="ellipse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50C4C11D-8D03-4EF9-BABB-9D171AAE4F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2486" y="2572095"/>
                  <a:ext cx="2011680" cy="2011680"/>
                </a:xfrm>
                <a:prstGeom prst="ellipse">
                  <a:avLst/>
                </a:prstGeom>
                <a:solidFill>
                  <a:srgbClr val="DAE3F3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AB0A89A3-0446-4AEE-85DF-AB4885DE9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2526" y="2892135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0BFE1BB1-8C84-4B4D-9841-EFDD6B51C1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671126" y="3120735"/>
                  <a:ext cx="914400" cy="914400"/>
                </a:xfrm>
                <a:prstGeom prst="ellipse">
                  <a:avLst/>
                </a:prstGeom>
                <a:solidFill>
                  <a:srgbClr val="F3C0C0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0" name="流程图: 接点 39">
                <a:extLst>
                  <a:ext uri="{FF2B5EF4-FFF2-40B4-BE49-F238E27FC236}">
                    <a16:creationId xmlns:a16="http://schemas.microsoft.com/office/drawing/2014/main" id="{D619C34E-E22C-442D-805F-9E77CE5F55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73219" y="3806792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流程图: 接点 40">
                <a:extLst>
                  <a:ext uri="{FF2B5EF4-FFF2-40B4-BE49-F238E27FC236}">
                    <a16:creationId xmlns:a16="http://schemas.microsoft.com/office/drawing/2014/main" id="{700DE73F-D870-43BE-9689-67C81B9B6D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08716" y="3311970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流程图: 接点 41">
                <a:extLst>
                  <a:ext uri="{FF2B5EF4-FFF2-40B4-BE49-F238E27FC236}">
                    <a16:creationId xmlns:a16="http://schemas.microsoft.com/office/drawing/2014/main" id="{EAEEA008-5CAC-4125-82AE-82B978E1C5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6959" y="4513592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流程图: 接点 42">
                <a:extLst>
                  <a:ext uri="{FF2B5EF4-FFF2-40B4-BE49-F238E27FC236}">
                    <a16:creationId xmlns:a16="http://schemas.microsoft.com/office/drawing/2014/main" id="{681C7979-48C9-48E9-B67E-6C7990C248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2519" y="450359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流程图: 接点 43">
                <a:extLst>
                  <a:ext uri="{FF2B5EF4-FFF2-40B4-BE49-F238E27FC236}">
                    <a16:creationId xmlns:a16="http://schemas.microsoft.com/office/drawing/2014/main" id="{31FF1F25-0A6F-49DD-91D9-00333C99E9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5519" y="4008470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流程图: 接点 44">
                <a:extLst>
                  <a:ext uri="{FF2B5EF4-FFF2-40B4-BE49-F238E27FC236}">
                    <a16:creationId xmlns:a16="http://schemas.microsoft.com/office/drawing/2014/main" id="{6D8A945E-3162-4C6F-84B6-FCF3296A9B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9689" y="359274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流程图: 接点 45">
                <a:extLst>
                  <a:ext uri="{FF2B5EF4-FFF2-40B4-BE49-F238E27FC236}">
                    <a16:creationId xmlns:a16="http://schemas.microsoft.com/office/drawing/2014/main" id="{386A8820-DD7C-437C-8218-81A5B68356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1779" y="473574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流程图: 接点 46">
                <a:extLst>
                  <a:ext uri="{FF2B5EF4-FFF2-40B4-BE49-F238E27FC236}">
                    <a16:creationId xmlns:a16="http://schemas.microsoft.com/office/drawing/2014/main" id="{D86F8F9E-EFFE-48DB-A476-C752BDE4D1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3331" y="3806792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流程图: 接点 47">
                <a:extLst>
                  <a:ext uri="{FF2B5EF4-FFF2-40B4-BE49-F238E27FC236}">
                    <a16:creationId xmlns:a16="http://schemas.microsoft.com/office/drawing/2014/main" id="{262022CA-3B46-4B03-8F95-7E0239C86B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19759" y="416610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流程图: 接点 48">
                <a:extLst>
                  <a:ext uri="{FF2B5EF4-FFF2-40B4-BE49-F238E27FC236}">
                    <a16:creationId xmlns:a16="http://schemas.microsoft.com/office/drawing/2014/main" id="{296FAF16-6AED-4A40-9A79-9CFE37191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6959" y="4879710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流程图: 接点 49">
                <a:extLst>
                  <a:ext uri="{FF2B5EF4-FFF2-40B4-BE49-F238E27FC236}">
                    <a16:creationId xmlns:a16="http://schemas.microsoft.com/office/drawing/2014/main" id="{2CC41648-3152-4445-8745-3317273F38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19859" y="425754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流程图: 接点 50">
                <a:extLst>
                  <a:ext uri="{FF2B5EF4-FFF2-40B4-BE49-F238E27FC236}">
                    <a16:creationId xmlns:a16="http://schemas.microsoft.com/office/drawing/2014/main" id="{EA3AFC54-4819-40E8-925D-8D0CCC2782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6227" y="4004579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" name="流程图: 接点 51">
              <a:extLst>
                <a:ext uri="{FF2B5EF4-FFF2-40B4-BE49-F238E27FC236}">
                  <a16:creationId xmlns:a16="http://schemas.microsoft.com/office/drawing/2014/main" id="{26D040D5-EDAA-40DF-B482-3F1D23798A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9910" y="2584220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3" name="流程图: 接点 52">
              <a:extLst>
                <a:ext uri="{FF2B5EF4-FFF2-40B4-BE49-F238E27FC236}">
                  <a16:creationId xmlns:a16="http://schemas.microsoft.com/office/drawing/2014/main" id="{3EE7BC1B-9C65-4368-9CB7-E4BA662205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5660" y="2467221"/>
              <a:ext cx="91440" cy="9144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DA2D547-B824-4DB0-89CD-2CFE5A97FC4F}"/>
                </a:ext>
              </a:extLst>
            </p:cNvPr>
            <p:cNvGrpSpPr/>
            <p:nvPr/>
          </p:nvGrpSpPr>
          <p:grpSpPr>
            <a:xfrm>
              <a:off x="2790659" y="3936154"/>
              <a:ext cx="2743200" cy="2743200"/>
              <a:chOff x="5739599" y="2724061"/>
              <a:chExt cx="2743200" cy="2743200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130A1FB7-982E-4DC3-A50E-BFF996CFBAFD}"/>
                  </a:ext>
                </a:extLst>
              </p:cNvPr>
              <p:cNvGrpSpPr/>
              <p:nvPr/>
            </p:nvGrpSpPr>
            <p:grpSpPr>
              <a:xfrm>
                <a:off x="5739599" y="2724061"/>
                <a:ext cx="2743200" cy="2743200"/>
                <a:chOff x="4756726" y="2206335"/>
                <a:chExt cx="2743200" cy="2743200"/>
              </a:xfrm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958B05F6-2936-48A0-A8E3-1E4EBC4265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56726" y="2206335"/>
                  <a:ext cx="2743200" cy="2743200"/>
                </a:xfrm>
                <a:prstGeom prst="ellipse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79111072-D2D8-4707-A65C-A52C67338B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2486" y="2572095"/>
                  <a:ext cx="2011680" cy="2011680"/>
                </a:xfrm>
                <a:prstGeom prst="ellipse">
                  <a:avLst/>
                </a:prstGeom>
                <a:solidFill>
                  <a:srgbClr val="DAE3F3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42737AAC-C866-48E8-847D-D80236E86E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2526" y="2892135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DE4083FB-BE3A-4F02-80D4-B289CDBEA1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671126" y="3120735"/>
                  <a:ext cx="914400" cy="914400"/>
                </a:xfrm>
                <a:prstGeom prst="ellipse">
                  <a:avLst/>
                </a:prstGeom>
                <a:solidFill>
                  <a:srgbClr val="F3C0C0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7" name="流程图: 接点 56">
                <a:extLst>
                  <a:ext uri="{FF2B5EF4-FFF2-40B4-BE49-F238E27FC236}">
                    <a16:creationId xmlns:a16="http://schemas.microsoft.com/office/drawing/2014/main" id="{3DA731C0-DAAC-444F-8A21-446525ED57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82949" y="355717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流程图: 接点 57">
                <a:extLst>
                  <a:ext uri="{FF2B5EF4-FFF2-40B4-BE49-F238E27FC236}">
                    <a16:creationId xmlns:a16="http://schemas.microsoft.com/office/drawing/2014/main" id="{2EA5F9AA-4EEB-4F9E-B7EC-0DBFD8C0FE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08454" y="3662714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流程图: 接点 58">
                <a:extLst>
                  <a:ext uri="{FF2B5EF4-FFF2-40B4-BE49-F238E27FC236}">
                    <a16:creationId xmlns:a16="http://schemas.microsoft.com/office/drawing/2014/main" id="{3644BD36-1169-45A7-988D-79788D9439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2307" y="385829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流程图: 接点 59">
                <a:extLst>
                  <a:ext uri="{FF2B5EF4-FFF2-40B4-BE49-F238E27FC236}">
                    <a16:creationId xmlns:a16="http://schemas.microsoft.com/office/drawing/2014/main" id="{FBC7F6AC-B7B4-4115-BDC2-2E072BC3A7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13364" y="381257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流程图: 接点 60">
                <a:extLst>
                  <a:ext uri="{FF2B5EF4-FFF2-40B4-BE49-F238E27FC236}">
                    <a16:creationId xmlns:a16="http://schemas.microsoft.com/office/drawing/2014/main" id="{9E9366CA-1135-4C8A-9F12-997636B206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50937" y="3736235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流程图: 接点 61">
                <a:extLst>
                  <a:ext uri="{FF2B5EF4-FFF2-40B4-BE49-F238E27FC236}">
                    <a16:creationId xmlns:a16="http://schemas.microsoft.com/office/drawing/2014/main" id="{FCA7E1B9-EF42-4914-9EF1-CE6FA3CA91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9689" y="359274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流程图: 接点 62">
                <a:extLst>
                  <a:ext uri="{FF2B5EF4-FFF2-40B4-BE49-F238E27FC236}">
                    <a16:creationId xmlns:a16="http://schemas.microsoft.com/office/drawing/2014/main" id="{7E4680E3-D791-4E91-B728-6F6D2F1CC8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83444" y="380226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流程图: 接点 63">
                <a:extLst>
                  <a:ext uri="{FF2B5EF4-FFF2-40B4-BE49-F238E27FC236}">
                    <a16:creationId xmlns:a16="http://schemas.microsoft.com/office/drawing/2014/main" id="{298A6D5D-237A-4A8D-A091-16E9DAEDB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45614" y="3697503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流程图: 接点 64">
                <a:extLst>
                  <a:ext uri="{FF2B5EF4-FFF2-40B4-BE49-F238E27FC236}">
                    <a16:creationId xmlns:a16="http://schemas.microsoft.com/office/drawing/2014/main" id="{2AB5FD6D-3D32-4167-A520-1A79DE2893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1509" y="3742642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流程图: 接点 65">
                <a:extLst>
                  <a:ext uri="{FF2B5EF4-FFF2-40B4-BE49-F238E27FC236}">
                    <a16:creationId xmlns:a16="http://schemas.microsoft.com/office/drawing/2014/main" id="{782DD3FE-A7A3-49C6-827D-CB415B9D25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44787" y="3707220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流程图: 接点 66">
                <a:extLst>
                  <a:ext uri="{FF2B5EF4-FFF2-40B4-BE49-F238E27FC236}">
                    <a16:creationId xmlns:a16="http://schemas.microsoft.com/office/drawing/2014/main" id="{CB5BA404-2975-4B0D-BCFB-B50189F743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48259" y="3886717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流程图: 接点 67">
                <a:extLst>
                  <a:ext uri="{FF2B5EF4-FFF2-40B4-BE49-F238E27FC236}">
                    <a16:creationId xmlns:a16="http://schemas.microsoft.com/office/drawing/2014/main" id="{B85E2792-FEE1-44C6-8B62-03A0FC9448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6227" y="4004579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83D64C7A-6300-4EE4-A60B-DA0659B6716B}"/>
                </a:ext>
              </a:extLst>
            </p:cNvPr>
            <p:cNvGrpSpPr/>
            <p:nvPr/>
          </p:nvGrpSpPr>
          <p:grpSpPr>
            <a:xfrm>
              <a:off x="5856332" y="3936154"/>
              <a:ext cx="2743200" cy="2743200"/>
              <a:chOff x="5739599" y="2724061"/>
              <a:chExt cx="2743200" cy="2743200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A8F0CAF6-B5B0-46C5-8C96-025847B85508}"/>
                  </a:ext>
                </a:extLst>
              </p:cNvPr>
              <p:cNvGrpSpPr/>
              <p:nvPr/>
            </p:nvGrpSpPr>
            <p:grpSpPr>
              <a:xfrm>
                <a:off x="5739599" y="2724061"/>
                <a:ext cx="2743200" cy="2743200"/>
                <a:chOff x="4756726" y="2206335"/>
                <a:chExt cx="2743200" cy="2743200"/>
              </a:xfrm>
            </p:grpSpPr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49A688DE-9248-444F-85F7-C9E631EE84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56726" y="2206335"/>
                  <a:ext cx="2743200" cy="2743200"/>
                </a:xfrm>
                <a:prstGeom prst="ellipse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63FA7DCB-0AA0-449F-9730-70EF15F02E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2486" y="2572095"/>
                  <a:ext cx="2011680" cy="2011680"/>
                </a:xfrm>
                <a:prstGeom prst="ellipse">
                  <a:avLst/>
                </a:prstGeom>
                <a:solidFill>
                  <a:srgbClr val="DAE3F3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4F1A8610-4722-426E-95DC-4613F18AA0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2526" y="2892135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797DC3AD-0A1A-426D-9856-6565D6B0C5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671126" y="3120735"/>
                  <a:ext cx="914400" cy="914400"/>
                </a:xfrm>
                <a:prstGeom prst="ellipse">
                  <a:avLst/>
                </a:prstGeom>
                <a:solidFill>
                  <a:srgbClr val="F3C0C0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5" name="流程图: 接点 74">
                <a:extLst>
                  <a:ext uri="{FF2B5EF4-FFF2-40B4-BE49-F238E27FC236}">
                    <a16:creationId xmlns:a16="http://schemas.microsoft.com/office/drawing/2014/main" id="{52966A26-10C4-4FDC-AC76-67D19C37AE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83848" y="3670023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流程图: 接点 75">
                <a:extLst>
                  <a:ext uri="{FF2B5EF4-FFF2-40B4-BE49-F238E27FC236}">
                    <a16:creationId xmlns:a16="http://schemas.microsoft.com/office/drawing/2014/main" id="{913EE76B-5821-4243-B21B-2E61737B1C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0269" y="3901367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流程图: 接点 76">
                <a:extLst>
                  <a:ext uri="{FF2B5EF4-FFF2-40B4-BE49-F238E27FC236}">
                    <a16:creationId xmlns:a16="http://schemas.microsoft.com/office/drawing/2014/main" id="{19C3AA70-9BF5-4C6A-B842-853E6CB871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5113" y="424159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流程图: 接点 77">
                <a:extLst>
                  <a:ext uri="{FF2B5EF4-FFF2-40B4-BE49-F238E27FC236}">
                    <a16:creationId xmlns:a16="http://schemas.microsoft.com/office/drawing/2014/main" id="{D6FF2BB9-8E5F-4BF0-83FA-980426BA83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2519" y="450359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流程图: 接点 78">
                <a:extLst>
                  <a:ext uri="{FF2B5EF4-FFF2-40B4-BE49-F238E27FC236}">
                    <a16:creationId xmlns:a16="http://schemas.microsoft.com/office/drawing/2014/main" id="{11210753-0C6D-48CF-A00C-E48AE82E3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86908" y="448039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流程图: 接点 79">
                <a:extLst>
                  <a:ext uri="{FF2B5EF4-FFF2-40B4-BE49-F238E27FC236}">
                    <a16:creationId xmlns:a16="http://schemas.microsoft.com/office/drawing/2014/main" id="{EB124CDE-B376-4812-A7E3-C0DF346BA4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9689" y="359274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流程图: 接点 80">
                <a:extLst>
                  <a:ext uri="{FF2B5EF4-FFF2-40B4-BE49-F238E27FC236}">
                    <a16:creationId xmlns:a16="http://schemas.microsoft.com/office/drawing/2014/main" id="{ABC205FA-0B0F-4D83-BB97-0F0C30DB96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59690" y="3631508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流程图: 接点 81">
                <a:extLst>
                  <a:ext uri="{FF2B5EF4-FFF2-40B4-BE49-F238E27FC236}">
                    <a16:creationId xmlns:a16="http://schemas.microsoft.com/office/drawing/2014/main" id="{17F42F57-3DEA-4AB4-B1BB-6EAD0296FD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2479" y="4211821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流程图: 接点 82">
                <a:extLst>
                  <a:ext uri="{FF2B5EF4-FFF2-40B4-BE49-F238E27FC236}">
                    <a16:creationId xmlns:a16="http://schemas.microsoft.com/office/drawing/2014/main" id="{F2F4CBD2-C7DC-459A-9968-5651C8897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98899" y="406891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流程图: 接点 83">
                <a:extLst>
                  <a:ext uri="{FF2B5EF4-FFF2-40B4-BE49-F238E27FC236}">
                    <a16:creationId xmlns:a16="http://schemas.microsoft.com/office/drawing/2014/main" id="{1EEEF97F-5954-4B5B-A947-34C932DD24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7459" y="374887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流程图: 接点 84">
                <a:extLst>
                  <a:ext uri="{FF2B5EF4-FFF2-40B4-BE49-F238E27FC236}">
                    <a16:creationId xmlns:a16="http://schemas.microsoft.com/office/drawing/2014/main" id="{4552D55A-79DD-4CFD-865A-335DA6E6B9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4274" y="3993916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流程图: 接点 85">
                <a:extLst>
                  <a:ext uri="{FF2B5EF4-FFF2-40B4-BE49-F238E27FC236}">
                    <a16:creationId xmlns:a16="http://schemas.microsoft.com/office/drawing/2014/main" id="{41254D83-A84E-4FA8-AC12-C50A45E740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6227" y="4004579"/>
                <a:ext cx="91440" cy="9144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502FDD16-435E-4433-9DC0-7B04C88AB302}"/>
              </a:ext>
            </a:extLst>
          </p:cNvPr>
          <p:cNvSpPr txBox="1"/>
          <p:nvPr/>
        </p:nvSpPr>
        <p:spPr>
          <a:xfrm>
            <a:off x="3701165" y="1097935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小方差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235E5E3-879D-46AB-8B6F-64FFDC059E56}"/>
              </a:ext>
            </a:extLst>
          </p:cNvPr>
          <p:cNvSpPr txBox="1"/>
          <p:nvPr/>
        </p:nvSpPr>
        <p:spPr>
          <a:xfrm>
            <a:off x="6011743" y="110664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大方差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EF8B13A-170D-4A7D-94C3-30E914FA8FC8}"/>
              </a:ext>
            </a:extLst>
          </p:cNvPr>
          <p:cNvSpPr txBox="1"/>
          <p:nvPr/>
        </p:nvSpPr>
        <p:spPr>
          <a:xfrm>
            <a:off x="1620585" y="2338026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小偏差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FAB6064-A7D3-4DC2-8DD4-07F0DC539443}"/>
              </a:ext>
            </a:extLst>
          </p:cNvPr>
          <p:cNvSpPr txBox="1"/>
          <p:nvPr/>
        </p:nvSpPr>
        <p:spPr>
          <a:xfrm>
            <a:off x="1620585" y="4886716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大偏差</a:t>
            </a: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D08F8738-0591-4F6A-83EE-71A27CAA24B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4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27757" y="10801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47ACB63-A2DE-47E4-B0AA-78943FEF20D7}"/>
              </a:ext>
            </a:extLst>
          </p:cNvPr>
          <p:cNvGrpSpPr/>
          <p:nvPr/>
        </p:nvGrpSpPr>
        <p:grpSpPr>
          <a:xfrm>
            <a:off x="618453" y="1413458"/>
            <a:ext cx="3087784" cy="2545582"/>
            <a:chOff x="618453" y="1577144"/>
            <a:chExt cx="3087784" cy="2545582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30914E7-61DE-45F8-AB27-F3F484F77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488" y="1810187"/>
              <a:ext cx="2769141" cy="176409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8F64FBD-E731-4BD7-B79E-8FEE4F68D318}"/>
                </a:ext>
              </a:extLst>
            </p:cNvPr>
            <p:cNvGrpSpPr/>
            <p:nvPr/>
          </p:nvGrpSpPr>
          <p:grpSpPr>
            <a:xfrm>
              <a:off x="875488" y="1634860"/>
              <a:ext cx="2830749" cy="2209802"/>
              <a:chOff x="3326859" y="1371600"/>
              <a:chExt cx="2830749" cy="2209802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6E97A7B0-C5F3-4476-9C04-7CC08772F2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6587" y="1371600"/>
                <a:ext cx="0" cy="21984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422EFFB3-D5B7-4A5D-A9B4-641842655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6859" y="3581402"/>
                <a:ext cx="283074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48C5ED-003B-40CD-A5EF-11117EF91499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438" y="3079584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48C5ED-003B-40CD-A5EF-11117EF914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438" y="3079584"/>
                    <a:ext cx="21800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8AC358-84F2-4EF8-96FD-415153565D21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962" y="2496827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8AC358-84F2-4EF8-96FD-415153565D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7962" y="2496827"/>
                    <a:ext cx="21800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DD171A8D-767B-441D-A5FC-AC9A97B866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3385" y="1949450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DD171A8D-767B-441D-A5FC-AC9A97B866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3385" y="1949450"/>
                    <a:ext cx="21800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A454E07-A2FD-4E25-AB91-B55B5EB78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27908" y="1743576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A454E07-A2FD-4E25-AB91-B55B5EB78F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7908" y="1743576"/>
                    <a:ext cx="2180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43184B6-CFDF-40AF-A6AD-6FC8CF104514}"/>
                      </a:ext>
                    </a:extLst>
                  </p:cNvPr>
                  <p:cNvSpPr txBox="1"/>
                  <p:nvPr/>
                </p:nvSpPr>
                <p:spPr>
                  <a:xfrm>
                    <a:off x="5877992" y="1621661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43184B6-CFDF-40AF-A6AD-6FC8CF104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7992" y="1621661"/>
                    <a:ext cx="2180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7C396ED-0F28-4FDE-9BCC-E586A85BCF2B}"/>
                    </a:ext>
                  </a:extLst>
                </p:cNvPr>
                <p:cNvSpPr txBox="1"/>
                <p:nvPr/>
              </p:nvSpPr>
              <p:spPr>
                <a:xfrm>
                  <a:off x="3414484" y="3814949"/>
                  <a:ext cx="2017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7C396ED-0F28-4FDE-9BCC-E586A85BC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484" y="3814949"/>
                  <a:ext cx="201722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515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C983281-C026-48F3-AD9B-94324626A84A}"/>
                    </a:ext>
                  </a:extLst>
                </p:cNvPr>
                <p:cNvSpPr txBox="1"/>
                <p:nvPr/>
              </p:nvSpPr>
              <p:spPr>
                <a:xfrm>
                  <a:off x="618453" y="1577144"/>
                  <a:ext cx="2063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C983281-C026-48F3-AD9B-94324626A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53" y="1577144"/>
                  <a:ext cx="20633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9412" r="-29412" b="-2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2BB6E95-45BD-45B7-8D8A-528D635C71C9}"/>
              </a:ext>
            </a:extLst>
          </p:cNvPr>
          <p:cNvGrpSpPr/>
          <p:nvPr/>
        </p:nvGrpSpPr>
        <p:grpSpPr>
          <a:xfrm>
            <a:off x="4520925" y="1413458"/>
            <a:ext cx="3087784" cy="2545582"/>
            <a:chOff x="4345125" y="1812292"/>
            <a:chExt cx="3087784" cy="2545582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0230F9A-500A-4E23-A9C7-32C42625A262}"/>
                </a:ext>
              </a:extLst>
            </p:cNvPr>
            <p:cNvGrpSpPr/>
            <p:nvPr/>
          </p:nvGrpSpPr>
          <p:grpSpPr>
            <a:xfrm>
              <a:off x="4345125" y="1812292"/>
              <a:ext cx="3087784" cy="2545582"/>
              <a:chOff x="4345125" y="1577144"/>
              <a:chExt cx="3087784" cy="2545582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737BC56-97BE-4DAD-9952-280ECAC2A368}"/>
                  </a:ext>
                </a:extLst>
              </p:cNvPr>
              <p:cNvGrpSpPr/>
              <p:nvPr/>
            </p:nvGrpSpPr>
            <p:grpSpPr>
              <a:xfrm>
                <a:off x="4345125" y="1577144"/>
                <a:ext cx="3087784" cy="2545582"/>
                <a:chOff x="618453" y="1577144"/>
                <a:chExt cx="3087784" cy="2545582"/>
              </a:xfrm>
            </p:grpSpPr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C339151A-581F-48C9-95CF-558D5048EBC6}"/>
                    </a:ext>
                  </a:extLst>
                </p:cNvPr>
                <p:cNvGrpSpPr/>
                <p:nvPr/>
              </p:nvGrpSpPr>
              <p:grpSpPr>
                <a:xfrm>
                  <a:off x="875488" y="1634860"/>
                  <a:ext cx="2830749" cy="2209802"/>
                  <a:chOff x="3326859" y="1371600"/>
                  <a:chExt cx="2830749" cy="2209802"/>
                </a:xfrm>
              </p:grpSpPr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01B56CF2-A5D5-4FBC-80ED-C83337E4C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36587" y="1371600"/>
                    <a:ext cx="0" cy="2198453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箭头连接符 64">
                    <a:extLst>
                      <a:ext uri="{FF2B5EF4-FFF2-40B4-BE49-F238E27FC236}">
                        <a16:creationId xmlns:a16="http://schemas.microsoft.com/office/drawing/2014/main" id="{713D56EF-3FC9-446C-B263-C500F9FDDA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26859" y="3581402"/>
                    <a:ext cx="2830749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文本框 65">
                        <a:extLst>
                          <a:ext uri="{FF2B5EF4-FFF2-40B4-BE49-F238E27FC236}">
                            <a16:creationId xmlns:a16="http://schemas.microsoft.com/office/drawing/2014/main" id="{103DD27D-AC94-4337-AB7D-5403AC4869A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8438" y="3079584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文本框 65">
                        <a:extLst>
                          <a:ext uri="{FF2B5EF4-FFF2-40B4-BE49-F238E27FC236}">
                            <a16:creationId xmlns:a16="http://schemas.microsoft.com/office/drawing/2014/main" id="{103DD27D-AC94-4337-AB7D-5403AC4869A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38" y="3079584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文本框 66">
                        <a:extLst>
                          <a:ext uri="{FF2B5EF4-FFF2-40B4-BE49-F238E27FC236}">
                            <a16:creationId xmlns:a16="http://schemas.microsoft.com/office/drawing/2014/main" id="{C0BA061C-E8BC-4BE2-BF5F-808C33F9BB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7962" y="2496827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7" name="文本框 66">
                        <a:extLst>
                          <a:ext uri="{FF2B5EF4-FFF2-40B4-BE49-F238E27FC236}">
                            <a16:creationId xmlns:a16="http://schemas.microsoft.com/office/drawing/2014/main" id="{C0BA061C-E8BC-4BE2-BF5F-808C33F9BBB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7962" y="2496827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文本框 68">
                        <a:extLst>
                          <a:ext uri="{FF2B5EF4-FFF2-40B4-BE49-F238E27FC236}">
                            <a16:creationId xmlns:a16="http://schemas.microsoft.com/office/drawing/2014/main" id="{7A88E525-28C5-4522-B723-BEAB334E61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27908" y="1743576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9" name="文本框 68">
                        <a:extLst>
                          <a:ext uri="{FF2B5EF4-FFF2-40B4-BE49-F238E27FC236}">
                            <a16:creationId xmlns:a16="http://schemas.microsoft.com/office/drawing/2014/main" id="{7A88E525-28C5-4522-B723-BEAB334E612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27908" y="1743576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文本框 69">
                        <a:extLst>
                          <a:ext uri="{FF2B5EF4-FFF2-40B4-BE49-F238E27FC236}">
                            <a16:creationId xmlns:a16="http://schemas.microsoft.com/office/drawing/2014/main" id="{DD50C3F0-C915-44B3-AFE0-18517AF210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77992" y="1621661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文本框 69">
                        <a:extLst>
                          <a:ext uri="{FF2B5EF4-FFF2-40B4-BE49-F238E27FC236}">
                            <a16:creationId xmlns:a16="http://schemas.microsoft.com/office/drawing/2014/main" id="{DD50C3F0-C915-44B3-AFE0-18517AF210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77992" y="1621661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BAD0385D-000A-40BD-826C-38E4F9B254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BAD0385D-000A-40BD-826C-38E4F9B254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5152"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C9CCB11-9759-4D5A-8C38-B8AC7B6CDD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C9CCB11-9759-4D5A-8C38-B8AC7B6CDD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30303" r="-33333" b="-2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0A9135BD-00E4-447B-A156-6D522D4217AD}"/>
                  </a:ext>
                </a:extLst>
              </p:cNvPr>
              <p:cNvSpPr/>
              <p:nvPr/>
            </p:nvSpPr>
            <p:spPr>
              <a:xfrm>
                <a:off x="4738799" y="1976067"/>
                <a:ext cx="2645924" cy="1867711"/>
              </a:xfrm>
              <a:custGeom>
                <a:avLst/>
                <a:gdLst>
                  <a:gd name="connsiteX0" fmla="*/ 0 w 2645924"/>
                  <a:gd name="connsiteY0" fmla="*/ 1867711 h 1867711"/>
                  <a:gd name="connsiteX1" fmla="*/ 535021 w 2645924"/>
                  <a:gd name="connsiteY1" fmla="*/ 865762 h 1867711"/>
                  <a:gd name="connsiteX2" fmla="*/ 1245141 w 2645924"/>
                  <a:gd name="connsiteY2" fmla="*/ 301558 h 1867711"/>
                  <a:gd name="connsiteX3" fmla="*/ 1984443 w 2645924"/>
                  <a:gd name="connsiteY3" fmla="*/ 58366 h 1867711"/>
                  <a:gd name="connsiteX4" fmla="*/ 2645924 w 2645924"/>
                  <a:gd name="connsiteY4" fmla="*/ 0 h 1867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5924" h="1867711">
                    <a:moveTo>
                      <a:pt x="0" y="1867711"/>
                    </a:moveTo>
                    <a:cubicBezTo>
                      <a:pt x="163749" y="1497249"/>
                      <a:pt x="327498" y="1126787"/>
                      <a:pt x="535021" y="865762"/>
                    </a:cubicBezTo>
                    <a:cubicBezTo>
                      <a:pt x="742544" y="604737"/>
                      <a:pt x="1003571" y="436124"/>
                      <a:pt x="1245141" y="301558"/>
                    </a:cubicBezTo>
                    <a:cubicBezTo>
                      <a:pt x="1486711" y="166992"/>
                      <a:pt x="1750979" y="108626"/>
                      <a:pt x="1984443" y="58366"/>
                    </a:cubicBezTo>
                    <a:cubicBezTo>
                      <a:pt x="2217907" y="8106"/>
                      <a:pt x="2431915" y="4053"/>
                      <a:pt x="2645924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52F550E-DE17-49BB-81F1-6C646E4D3AC0}"/>
                    </a:ext>
                  </a:extLst>
                </p:cNvPr>
                <p:cNvSpPr txBox="1"/>
                <p:nvPr/>
              </p:nvSpPr>
              <p:spPr>
                <a:xfrm>
                  <a:off x="5637368" y="2462761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52F550E-DE17-49BB-81F1-6C646E4D3A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368" y="2462761"/>
                  <a:ext cx="218008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F5A98B2-7176-46F0-B7F9-4D0B6F43D138}"/>
              </a:ext>
            </a:extLst>
          </p:cNvPr>
          <p:cNvGrpSpPr/>
          <p:nvPr/>
        </p:nvGrpSpPr>
        <p:grpSpPr>
          <a:xfrm>
            <a:off x="8423396" y="1413458"/>
            <a:ext cx="3087784" cy="2545582"/>
            <a:chOff x="8423396" y="1812292"/>
            <a:chExt cx="3087784" cy="2545582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47C95401-1F0F-4076-B7F7-1A6FEC676925}"/>
                </a:ext>
              </a:extLst>
            </p:cNvPr>
            <p:cNvGrpSpPr/>
            <p:nvPr/>
          </p:nvGrpSpPr>
          <p:grpSpPr>
            <a:xfrm>
              <a:off x="8423396" y="1812292"/>
              <a:ext cx="3087784" cy="2545582"/>
              <a:chOff x="8423396" y="1812292"/>
              <a:chExt cx="3087784" cy="2545582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2040E8B7-E5EB-4B33-ADF3-85BCC06FAF23}"/>
                  </a:ext>
                </a:extLst>
              </p:cNvPr>
              <p:cNvGrpSpPr/>
              <p:nvPr/>
            </p:nvGrpSpPr>
            <p:grpSpPr>
              <a:xfrm>
                <a:off x="8423396" y="1812292"/>
                <a:ext cx="3087784" cy="2545582"/>
                <a:chOff x="618453" y="1577144"/>
                <a:chExt cx="3087784" cy="2545582"/>
              </a:xfrm>
            </p:grpSpPr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585967BE-B22B-423B-8D98-E8373CF1C8C4}"/>
                    </a:ext>
                  </a:extLst>
                </p:cNvPr>
                <p:cNvGrpSpPr/>
                <p:nvPr/>
              </p:nvGrpSpPr>
              <p:grpSpPr>
                <a:xfrm>
                  <a:off x="875488" y="1634860"/>
                  <a:ext cx="2830749" cy="2209802"/>
                  <a:chOff x="3326859" y="1371600"/>
                  <a:chExt cx="2830749" cy="2209802"/>
                </a:xfrm>
              </p:grpSpPr>
              <p:cxnSp>
                <p:nvCxnSpPr>
                  <p:cNvPr id="76" name="直接箭头连接符 75">
                    <a:extLst>
                      <a:ext uri="{FF2B5EF4-FFF2-40B4-BE49-F238E27FC236}">
                        <a16:creationId xmlns:a16="http://schemas.microsoft.com/office/drawing/2014/main" id="{DD29D88E-3CD8-424E-AF1C-629E035BDD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36587" y="1371600"/>
                    <a:ext cx="0" cy="2198453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箭头连接符 76">
                    <a:extLst>
                      <a:ext uri="{FF2B5EF4-FFF2-40B4-BE49-F238E27FC236}">
                        <a16:creationId xmlns:a16="http://schemas.microsoft.com/office/drawing/2014/main" id="{35B852D4-F72E-4548-8DDA-F241707E6D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26859" y="3581402"/>
                    <a:ext cx="2830749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BDB4775F-1872-461F-B9E7-2F40DC79C0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BDB4775F-1872-461F-B9E7-2F40DC79C0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4706" r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2BEADB3E-6484-4C14-8AA0-EBF519E776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2BEADB3E-6484-4C14-8AA0-EBF519E776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9412" r="-29412" b="-2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B3546CE6-298E-44B0-A048-2D0AA1E4039A}"/>
                  </a:ext>
                </a:extLst>
              </p:cNvPr>
              <p:cNvSpPr/>
              <p:nvPr/>
            </p:nvSpPr>
            <p:spPr>
              <a:xfrm>
                <a:off x="8424153" y="1836766"/>
                <a:ext cx="3054485" cy="2197140"/>
              </a:xfrm>
              <a:custGeom>
                <a:avLst/>
                <a:gdLst>
                  <a:gd name="connsiteX0" fmla="*/ 0 w 3054485"/>
                  <a:gd name="connsiteY0" fmla="*/ 1674919 h 2197140"/>
                  <a:gd name="connsiteX1" fmla="*/ 350196 w 3054485"/>
                  <a:gd name="connsiteY1" fmla="*/ 2171030 h 2197140"/>
                  <a:gd name="connsiteX2" fmla="*/ 603115 w 3054485"/>
                  <a:gd name="connsiteY2" fmla="*/ 2102936 h 2197140"/>
                  <a:gd name="connsiteX3" fmla="*/ 807396 w 3054485"/>
                  <a:gd name="connsiteY3" fmla="*/ 1888928 h 2197140"/>
                  <a:gd name="connsiteX4" fmla="*/ 1021404 w 3054485"/>
                  <a:gd name="connsiteY4" fmla="*/ 1324723 h 2197140"/>
                  <a:gd name="connsiteX5" fmla="*/ 1070043 w 3054485"/>
                  <a:gd name="connsiteY5" fmla="*/ 634060 h 2197140"/>
                  <a:gd name="connsiteX6" fmla="*/ 1157592 w 3054485"/>
                  <a:gd name="connsiteY6" fmla="*/ 381140 h 2197140"/>
                  <a:gd name="connsiteX7" fmla="*/ 1342417 w 3054485"/>
                  <a:gd name="connsiteY7" fmla="*/ 468689 h 2197140"/>
                  <a:gd name="connsiteX8" fmla="*/ 1439694 w 3054485"/>
                  <a:gd name="connsiteY8" fmla="*/ 779974 h 2197140"/>
                  <a:gd name="connsiteX9" fmla="*/ 1595336 w 3054485"/>
                  <a:gd name="connsiteY9" fmla="*/ 993983 h 2197140"/>
                  <a:gd name="connsiteX10" fmla="*/ 2071992 w 3054485"/>
                  <a:gd name="connsiteY10" fmla="*/ 789702 h 2197140"/>
                  <a:gd name="connsiteX11" fmla="*/ 2295728 w 3054485"/>
                  <a:gd name="connsiteY11" fmla="*/ 147677 h 2197140"/>
                  <a:gd name="connsiteX12" fmla="*/ 2461098 w 3054485"/>
                  <a:gd name="connsiteY12" fmla="*/ 11489 h 2197140"/>
                  <a:gd name="connsiteX13" fmla="*/ 2879387 w 3054485"/>
                  <a:gd name="connsiteY13" fmla="*/ 351957 h 2197140"/>
                  <a:gd name="connsiteX14" fmla="*/ 3054485 w 3054485"/>
                  <a:gd name="connsiteY14" fmla="*/ 653515 h 2197140"/>
                  <a:gd name="connsiteX15" fmla="*/ 3054485 w 3054485"/>
                  <a:gd name="connsiteY15" fmla="*/ 653515 h 219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54485" h="2197140">
                    <a:moveTo>
                      <a:pt x="0" y="1674919"/>
                    </a:moveTo>
                    <a:cubicBezTo>
                      <a:pt x="124838" y="1887306"/>
                      <a:pt x="249677" y="2099694"/>
                      <a:pt x="350196" y="2171030"/>
                    </a:cubicBezTo>
                    <a:cubicBezTo>
                      <a:pt x="450715" y="2242366"/>
                      <a:pt x="526915" y="2149953"/>
                      <a:pt x="603115" y="2102936"/>
                    </a:cubicBezTo>
                    <a:cubicBezTo>
                      <a:pt x="679315" y="2055919"/>
                      <a:pt x="737681" y="2018630"/>
                      <a:pt x="807396" y="1888928"/>
                    </a:cubicBezTo>
                    <a:cubicBezTo>
                      <a:pt x="877111" y="1759226"/>
                      <a:pt x="977630" y="1533868"/>
                      <a:pt x="1021404" y="1324723"/>
                    </a:cubicBezTo>
                    <a:cubicBezTo>
                      <a:pt x="1065178" y="1115578"/>
                      <a:pt x="1047345" y="791324"/>
                      <a:pt x="1070043" y="634060"/>
                    </a:cubicBezTo>
                    <a:cubicBezTo>
                      <a:pt x="1092741" y="476796"/>
                      <a:pt x="1112196" y="408702"/>
                      <a:pt x="1157592" y="381140"/>
                    </a:cubicBezTo>
                    <a:cubicBezTo>
                      <a:pt x="1202988" y="353578"/>
                      <a:pt x="1295400" y="402217"/>
                      <a:pt x="1342417" y="468689"/>
                    </a:cubicBezTo>
                    <a:cubicBezTo>
                      <a:pt x="1389434" y="535161"/>
                      <a:pt x="1397541" y="692425"/>
                      <a:pt x="1439694" y="779974"/>
                    </a:cubicBezTo>
                    <a:cubicBezTo>
                      <a:pt x="1481847" y="867523"/>
                      <a:pt x="1489953" y="992362"/>
                      <a:pt x="1595336" y="993983"/>
                    </a:cubicBezTo>
                    <a:cubicBezTo>
                      <a:pt x="1700719" y="995604"/>
                      <a:pt x="1955260" y="930753"/>
                      <a:pt x="2071992" y="789702"/>
                    </a:cubicBezTo>
                    <a:cubicBezTo>
                      <a:pt x="2188724" y="648651"/>
                      <a:pt x="2230877" y="277379"/>
                      <a:pt x="2295728" y="147677"/>
                    </a:cubicBezTo>
                    <a:cubicBezTo>
                      <a:pt x="2360579" y="17975"/>
                      <a:pt x="2363822" y="-22558"/>
                      <a:pt x="2461098" y="11489"/>
                    </a:cubicBezTo>
                    <a:cubicBezTo>
                      <a:pt x="2558374" y="45536"/>
                      <a:pt x="2780489" y="244953"/>
                      <a:pt x="2879387" y="351957"/>
                    </a:cubicBezTo>
                    <a:cubicBezTo>
                      <a:pt x="2978285" y="458961"/>
                      <a:pt x="3054485" y="653515"/>
                      <a:pt x="3054485" y="653515"/>
                    </a:cubicBezTo>
                    <a:lnTo>
                      <a:pt x="3054485" y="653515"/>
                    </a:lnTo>
                  </a:path>
                </a:pathLst>
              </a:custGeom>
              <a:noFill/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5571115A-8D86-425F-A825-9E9926B07D26}"/>
                    </a:ext>
                  </a:extLst>
                </p:cNvPr>
                <p:cNvSpPr txBox="1"/>
                <p:nvPr/>
              </p:nvSpPr>
              <p:spPr>
                <a:xfrm>
                  <a:off x="9132010" y="3577992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5571115A-8D86-425F-A825-9E9926B07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010" y="3577992"/>
                  <a:ext cx="218008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D942070-0CD2-441E-B146-A6CA9AD23D35}"/>
                    </a:ext>
                  </a:extLst>
                </p:cNvPr>
                <p:cNvSpPr txBox="1"/>
                <p:nvPr/>
              </p:nvSpPr>
              <p:spPr>
                <a:xfrm>
                  <a:off x="9341534" y="2995235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D942070-0CD2-441E-B146-A6CA9AD23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534" y="2995235"/>
                  <a:ext cx="218008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F293151-6191-44A3-89CB-07911AFEDFF5}"/>
                    </a:ext>
                  </a:extLst>
                </p:cNvPr>
                <p:cNvSpPr txBox="1"/>
                <p:nvPr/>
              </p:nvSpPr>
              <p:spPr>
                <a:xfrm>
                  <a:off x="9756957" y="244785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F293151-6191-44A3-89CB-07911AFED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957" y="2447858"/>
                  <a:ext cx="218008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DCB5011-A755-4017-ABE8-711F262696B6}"/>
                    </a:ext>
                  </a:extLst>
                </p:cNvPr>
                <p:cNvSpPr txBox="1"/>
                <p:nvPr/>
              </p:nvSpPr>
              <p:spPr>
                <a:xfrm>
                  <a:off x="10481480" y="2241984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DCB5011-A755-4017-ABE8-711F26269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1480" y="2241984"/>
                  <a:ext cx="218008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4597AB5-813E-464B-93BF-DFF4F5477A8B}"/>
                    </a:ext>
                  </a:extLst>
                </p:cNvPr>
                <p:cNvSpPr txBox="1"/>
                <p:nvPr/>
              </p:nvSpPr>
              <p:spPr>
                <a:xfrm>
                  <a:off x="11231564" y="2120069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4597AB5-813E-464B-93BF-DFF4F5477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1564" y="2120069"/>
                  <a:ext cx="218008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5DEB4145-40C2-4A4A-9933-074B56564FBD}"/>
              </a:ext>
            </a:extLst>
          </p:cNvPr>
          <p:cNvSpPr/>
          <p:nvPr/>
        </p:nvSpPr>
        <p:spPr>
          <a:xfrm>
            <a:off x="1103092" y="5544465"/>
            <a:ext cx="1697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大偏差</a:t>
            </a:r>
            <a:endParaRPr lang="en-US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E147A3F-19C4-4E37-907C-FB9CB0459F50}"/>
              </a:ext>
            </a:extLst>
          </p:cNvPr>
          <p:cNvSpPr/>
          <p:nvPr/>
        </p:nvSpPr>
        <p:spPr>
          <a:xfrm>
            <a:off x="5464443" y="5544465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恰好</a:t>
            </a:r>
            <a:endParaRPr lang="en-US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CC2B247-B462-4837-83A5-F0DB95F512B1}"/>
              </a:ext>
            </a:extLst>
          </p:cNvPr>
          <p:cNvSpPr/>
          <p:nvPr/>
        </p:nvSpPr>
        <p:spPr>
          <a:xfrm>
            <a:off x="9060928" y="5544465"/>
            <a:ext cx="2069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大方差</a:t>
            </a:r>
            <a:endParaRPr lang="en-US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20B69E0-B6DB-45F1-942D-9C28BD1253B4}"/>
                  </a:ext>
                </a:extLst>
              </p:cNvPr>
              <p:cNvSpPr txBox="1"/>
              <p:nvPr/>
            </p:nvSpPr>
            <p:spPr>
              <a:xfrm>
                <a:off x="1203828" y="4529378"/>
                <a:ext cx="1901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20B69E0-B6DB-45F1-942D-9C28BD125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28" y="4529378"/>
                <a:ext cx="1901161" cy="461665"/>
              </a:xfrm>
              <a:prstGeom prst="rect">
                <a:avLst/>
              </a:prstGeom>
              <a:blipFill>
                <a:blip r:embed="rId23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D460694-C9E9-48AF-838A-035DA53F2497}"/>
                  </a:ext>
                </a:extLst>
              </p:cNvPr>
              <p:cNvSpPr txBox="1"/>
              <p:nvPr/>
            </p:nvSpPr>
            <p:spPr>
              <a:xfrm>
                <a:off x="4520925" y="4529378"/>
                <a:ext cx="30228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altLang="zh-CN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D460694-C9E9-48AF-838A-035DA53F2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925" y="4529378"/>
                <a:ext cx="3022879" cy="461665"/>
              </a:xfrm>
              <a:prstGeom prst="rect">
                <a:avLst/>
              </a:prstGeom>
              <a:blipFill>
                <a:blip r:embed="rId24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A912502-AE17-4D3B-B562-E065E9AFC45C}"/>
                  </a:ext>
                </a:extLst>
              </p:cNvPr>
              <p:cNvSpPr txBox="1"/>
              <p:nvPr/>
            </p:nvSpPr>
            <p:spPr>
              <a:xfrm>
                <a:off x="8238879" y="4194614"/>
                <a:ext cx="3813691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&gt;4</m:t>
                      </m:r>
                    </m:oMath>
                  </m:oMathPara>
                </a14:m>
                <a:endParaRPr lang="zh-CN" altLang="en-US" sz="2400" i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A912502-AE17-4D3B-B562-E065E9AF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79" y="4194614"/>
                <a:ext cx="3813691" cy="110055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491C8A2-C95C-42B3-937B-017019AF85D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358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27757" y="108009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47ACB63-A2DE-47E4-B0AA-78943FEF20D7}"/>
              </a:ext>
            </a:extLst>
          </p:cNvPr>
          <p:cNvGrpSpPr/>
          <p:nvPr/>
        </p:nvGrpSpPr>
        <p:grpSpPr>
          <a:xfrm>
            <a:off x="618453" y="1413458"/>
            <a:ext cx="3087784" cy="2545582"/>
            <a:chOff x="618453" y="1577144"/>
            <a:chExt cx="3087784" cy="2545582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30914E7-61DE-45F8-AB27-F3F484F77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488" y="1810187"/>
              <a:ext cx="2769141" cy="176409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8F64FBD-E731-4BD7-B79E-8FEE4F68D318}"/>
                </a:ext>
              </a:extLst>
            </p:cNvPr>
            <p:cNvGrpSpPr/>
            <p:nvPr/>
          </p:nvGrpSpPr>
          <p:grpSpPr>
            <a:xfrm>
              <a:off x="875488" y="1634860"/>
              <a:ext cx="2830749" cy="2209802"/>
              <a:chOff x="3326859" y="1371600"/>
              <a:chExt cx="2830749" cy="2209802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6E97A7B0-C5F3-4476-9C04-7CC08772F2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6587" y="1371600"/>
                <a:ext cx="0" cy="21984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422EFFB3-D5B7-4A5D-A9B4-641842655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6859" y="3581402"/>
                <a:ext cx="283074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48C5ED-003B-40CD-A5EF-11117EF91499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438" y="3079584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48C5ED-003B-40CD-A5EF-11117EF914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438" y="3079584"/>
                    <a:ext cx="21800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8AC358-84F2-4EF8-96FD-415153565D21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962" y="2496827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8AC358-84F2-4EF8-96FD-415153565D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7962" y="2496827"/>
                    <a:ext cx="21800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DD171A8D-767B-441D-A5FC-AC9A97B866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3385" y="1949450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DD171A8D-767B-441D-A5FC-AC9A97B866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3385" y="1949450"/>
                    <a:ext cx="21800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A454E07-A2FD-4E25-AB91-B55B5EB78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27908" y="1743576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A454E07-A2FD-4E25-AB91-B55B5EB78F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7908" y="1743576"/>
                    <a:ext cx="2180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43184B6-CFDF-40AF-A6AD-6FC8CF104514}"/>
                      </a:ext>
                    </a:extLst>
                  </p:cNvPr>
                  <p:cNvSpPr txBox="1"/>
                  <p:nvPr/>
                </p:nvSpPr>
                <p:spPr>
                  <a:xfrm>
                    <a:off x="5877992" y="1621661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n w="1905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b="1" dirty="0">
                      <a:ln w="19050"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43184B6-CFDF-40AF-A6AD-6FC8CF104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7992" y="1621661"/>
                    <a:ext cx="2180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7C396ED-0F28-4FDE-9BCC-E586A85BCF2B}"/>
                    </a:ext>
                  </a:extLst>
                </p:cNvPr>
                <p:cNvSpPr txBox="1"/>
                <p:nvPr/>
              </p:nvSpPr>
              <p:spPr>
                <a:xfrm>
                  <a:off x="3414484" y="3814949"/>
                  <a:ext cx="2017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7C396ED-0F28-4FDE-9BCC-E586A85BC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484" y="3814949"/>
                  <a:ext cx="201722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515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C983281-C026-48F3-AD9B-94324626A84A}"/>
                    </a:ext>
                  </a:extLst>
                </p:cNvPr>
                <p:cNvSpPr txBox="1"/>
                <p:nvPr/>
              </p:nvSpPr>
              <p:spPr>
                <a:xfrm>
                  <a:off x="618453" y="1577144"/>
                  <a:ext cx="2063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C983281-C026-48F3-AD9B-94324626A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53" y="1577144"/>
                  <a:ext cx="20633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9412" r="-29412" b="-2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2BB6E95-45BD-45B7-8D8A-528D635C71C9}"/>
              </a:ext>
            </a:extLst>
          </p:cNvPr>
          <p:cNvGrpSpPr/>
          <p:nvPr/>
        </p:nvGrpSpPr>
        <p:grpSpPr>
          <a:xfrm>
            <a:off x="4520925" y="1413458"/>
            <a:ext cx="3087784" cy="2545582"/>
            <a:chOff x="4345125" y="1812292"/>
            <a:chExt cx="3087784" cy="2545582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0230F9A-500A-4E23-A9C7-32C42625A262}"/>
                </a:ext>
              </a:extLst>
            </p:cNvPr>
            <p:cNvGrpSpPr/>
            <p:nvPr/>
          </p:nvGrpSpPr>
          <p:grpSpPr>
            <a:xfrm>
              <a:off x="4345125" y="1812292"/>
              <a:ext cx="3087784" cy="2545582"/>
              <a:chOff x="4345125" y="1577144"/>
              <a:chExt cx="3087784" cy="2545582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737BC56-97BE-4DAD-9952-280ECAC2A368}"/>
                  </a:ext>
                </a:extLst>
              </p:cNvPr>
              <p:cNvGrpSpPr/>
              <p:nvPr/>
            </p:nvGrpSpPr>
            <p:grpSpPr>
              <a:xfrm>
                <a:off x="4345125" y="1577144"/>
                <a:ext cx="3087784" cy="2545582"/>
                <a:chOff x="618453" y="1577144"/>
                <a:chExt cx="3087784" cy="2545582"/>
              </a:xfrm>
            </p:grpSpPr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C339151A-581F-48C9-95CF-558D5048EBC6}"/>
                    </a:ext>
                  </a:extLst>
                </p:cNvPr>
                <p:cNvGrpSpPr/>
                <p:nvPr/>
              </p:nvGrpSpPr>
              <p:grpSpPr>
                <a:xfrm>
                  <a:off x="875488" y="1634860"/>
                  <a:ext cx="2830749" cy="2209802"/>
                  <a:chOff x="3326859" y="1371600"/>
                  <a:chExt cx="2830749" cy="2209802"/>
                </a:xfrm>
              </p:grpSpPr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01B56CF2-A5D5-4FBC-80ED-C83337E4C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36587" y="1371600"/>
                    <a:ext cx="0" cy="2198453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箭头连接符 64">
                    <a:extLst>
                      <a:ext uri="{FF2B5EF4-FFF2-40B4-BE49-F238E27FC236}">
                        <a16:creationId xmlns:a16="http://schemas.microsoft.com/office/drawing/2014/main" id="{713D56EF-3FC9-446C-B263-C500F9FDDA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26859" y="3581402"/>
                    <a:ext cx="2830749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文本框 65">
                        <a:extLst>
                          <a:ext uri="{FF2B5EF4-FFF2-40B4-BE49-F238E27FC236}">
                            <a16:creationId xmlns:a16="http://schemas.microsoft.com/office/drawing/2014/main" id="{103DD27D-AC94-4337-AB7D-5403AC4869A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8438" y="3079584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文本框 65">
                        <a:extLst>
                          <a:ext uri="{FF2B5EF4-FFF2-40B4-BE49-F238E27FC236}">
                            <a16:creationId xmlns:a16="http://schemas.microsoft.com/office/drawing/2014/main" id="{103DD27D-AC94-4337-AB7D-5403AC4869A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38" y="3079584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文本框 66">
                        <a:extLst>
                          <a:ext uri="{FF2B5EF4-FFF2-40B4-BE49-F238E27FC236}">
                            <a16:creationId xmlns:a16="http://schemas.microsoft.com/office/drawing/2014/main" id="{C0BA061C-E8BC-4BE2-BF5F-808C33F9BB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7962" y="2496827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7" name="文本框 66">
                        <a:extLst>
                          <a:ext uri="{FF2B5EF4-FFF2-40B4-BE49-F238E27FC236}">
                            <a16:creationId xmlns:a16="http://schemas.microsoft.com/office/drawing/2014/main" id="{C0BA061C-E8BC-4BE2-BF5F-808C33F9BBB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7962" y="2496827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文本框 68">
                        <a:extLst>
                          <a:ext uri="{FF2B5EF4-FFF2-40B4-BE49-F238E27FC236}">
                            <a16:creationId xmlns:a16="http://schemas.microsoft.com/office/drawing/2014/main" id="{7A88E525-28C5-4522-B723-BEAB334E61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27908" y="1743576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9" name="文本框 68">
                        <a:extLst>
                          <a:ext uri="{FF2B5EF4-FFF2-40B4-BE49-F238E27FC236}">
                            <a16:creationId xmlns:a16="http://schemas.microsoft.com/office/drawing/2014/main" id="{7A88E525-28C5-4522-B723-BEAB334E612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27908" y="1743576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文本框 69">
                        <a:extLst>
                          <a:ext uri="{FF2B5EF4-FFF2-40B4-BE49-F238E27FC236}">
                            <a16:creationId xmlns:a16="http://schemas.microsoft.com/office/drawing/2014/main" id="{DD50C3F0-C915-44B3-AFE0-18517AF210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77992" y="1621661"/>
                        <a:ext cx="2180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1" smtClean="0">
                                  <a:ln w="19050"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CN" altLang="en-US" b="1" dirty="0">
                          <a:ln w="1905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文本框 69">
                        <a:extLst>
                          <a:ext uri="{FF2B5EF4-FFF2-40B4-BE49-F238E27FC236}">
                            <a16:creationId xmlns:a16="http://schemas.microsoft.com/office/drawing/2014/main" id="{DD50C3F0-C915-44B3-AFE0-18517AF210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77992" y="1621661"/>
                        <a:ext cx="21800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BAD0385D-000A-40BD-826C-38E4F9B254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BAD0385D-000A-40BD-826C-38E4F9B254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5152"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C9CCB11-9759-4D5A-8C38-B8AC7B6CDD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C9CCB11-9759-4D5A-8C38-B8AC7B6CDD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30303" r="-33333" b="-2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0A9135BD-00E4-447B-A156-6D522D4217AD}"/>
                  </a:ext>
                </a:extLst>
              </p:cNvPr>
              <p:cNvSpPr/>
              <p:nvPr/>
            </p:nvSpPr>
            <p:spPr>
              <a:xfrm>
                <a:off x="4738799" y="1976067"/>
                <a:ext cx="2645924" cy="1867711"/>
              </a:xfrm>
              <a:custGeom>
                <a:avLst/>
                <a:gdLst>
                  <a:gd name="connsiteX0" fmla="*/ 0 w 2645924"/>
                  <a:gd name="connsiteY0" fmla="*/ 1867711 h 1867711"/>
                  <a:gd name="connsiteX1" fmla="*/ 535021 w 2645924"/>
                  <a:gd name="connsiteY1" fmla="*/ 865762 h 1867711"/>
                  <a:gd name="connsiteX2" fmla="*/ 1245141 w 2645924"/>
                  <a:gd name="connsiteY2" fmla="*/ 301558 h 1867711"/>
                  <a:gd name="connsiteX3" fmla="*/ 1984443 w 2645924"/>
                  <a:gd name="connsiteY3" fmla="*/ 58366 h 1867711"/>
                  <a:gd name="connsiteX4" fmla="*/ 2645924 w 2645924"/>
                  <a:gd name="connsiteY4" fmla="*/ 0 h 1867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5924" h="1867711">
                    <a:moveTo>
                      <a:pt x="0" y="1867711"/>
                    </a:moveTo>
                    <a:cubicBezTo>
                      <a:pt x="163749" y="1497249"/>
                      <a:pt x="327498" y="1126787"/>
                      <a:pt x="535021" y="865762"/>
                    </a:cubicBezTo>
                    <a:cubicBezTo>
                      <a:pt x="742544" y="604737"/>
                      <a:pt x="1003571" y="436124"/>
                      <a:pt x="1245141" y="301558"/>
                    </a:cubicBezTo>
                    <a:cubicBezTo>
                      <a:pt x="1486711" y="166992"/>
                      <a:pt x="1750979" y="108626"/>
                      <a:pt x="1984443" y="58366"/>
                    </a:cubicBezTo>
                    <a:cubicBezTo>
                      <a:pt x="2217907" y="8106"/>
                      <a:pt x="2431915" y="4053"/>
                      <a:pt x="2645924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52F550E-DE17-49BB-81F1-6C646E4D3AC0}"/>
                    </a:ext>
                  </a:extLst>
                </p:cNvPr>
                <p:cNvSpPr txBox="1"/>
                <p:nvPr/>
              </p:nvSpPr>
              <p:spPr>
                <a:xfrm>
                  <a:off x="5637368" y="2462761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52F550E-DE17-49BB-81F1-6C646E4D3A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368" y="2462761"/>
                  <a:ext cx="218008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F5A98B2-7176-46F0-B7F9-4D0B6F43D138}"/>
              </a:ext>
            </a:extLst>
          </p:cNvPr>
          <p:cNvGrpSpPr/>
          <p:nvPr/>
        </p:nvGrpSpPr>
        <p:grpSpPr>
          <a:xfrm>
            <a:off x="8423396" y="1413458"/>
            <a:ext cx="3087784" cy="2545582"/>
            <a:chOff x="8423396" y="1812292"/>
            <a:chExt cx="3087784" cy="2545582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47C95401-1F0F-4076-B7F7-1A6FEC676925}"/>
                </a:ext>
              </a:extLst>
            </p:cNvPr>
            <p:cNvGrpSpPr/>
            <p:nvPr/>
          </p:nvGrpSpPr>
          <p:grpSpPr>
            <a:xfrm>
              <a:off x="8423396" y="1812292"/>
              <a:ext cx="3087784" cy="2545582"/>
              <a:chOff x="8423396" y="1812292"/>
              <a:chExt cx="3087784" cy="2545582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2040E8B7-E5EB-4B33-ADF3-85BCC06FAF23}"/>
                  </a:ext>
                </a:extLst>
              </p:cNvPr>
              <p:cNvGrpSpPr/>
              <p:nvPr/>
            </p:nvGrpSpPr>
            <p:grpSpPr>
              <a:xfrm>
                <a:off x="8423396" y="1812292"/>
                <a:ext cx="3087784" cy="2545582"/>
                <a:chOff x="618453" y="1577144"/>
                <a:chExt cx="3087784" cy="2545582"/>
              </a:xfrm>
            </p:grpSpPr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585967BE-B22B-423B-8D98-E8373CF1C8C4}"/>
                    </a:ext>
                  </a:extLst>
                </p:cNvPr>
                <p:cNvGrpSpPr/>
                <p:nvPr/>
              </p:nvGrpSpPr>
              <p:grpSpPr>
                <a:xfrm>
                  <a:off x="875488" y="1634860"/>
                  <a:ext cx="2830749" cy="2209802"/>
                  <a:chOff x="3326859" y="1371600"/>
                  <a:chExt cx="2830749" cy="2209802"/>
                </a:xfrm>
              </p:grpSpPr>
              <p:cxnSp>
                <p:nvCxnSpPr>
                  <p:cNvPr id="76" name="直接箭头连接符 75">
                    <a:extLst>
                      <a:ext uri="{FF2B5EF4-FFF2-40B4-BE49-F238E27FC236}">
                        <a16:creationId xmlns:a16="http://schemas.microsoft.com/office/drawing/2014/main" id="{DD29D88E-3CD8-424E-AF1C-629E035BDD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36587" y="1371600"/>
                    <a:ext cx="0" cy="2198453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箭头连接符 76">
                    <a:extLst>
                      <a:ext uri="{FF2B5EF4-FFF2-40B4-BE49-F238E27FC236}">
                        <a16:creationId xmlns:a16="http://schemas.microsoft.com/office/drawing/2014/main" id="{35B852D4-F72E-4548-8DDA-F241707E6D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26859" y="3581402"/>
                    <a:ext cx="2830749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BDB4775F-1872-461F-B9E7-2F40DC79C0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BDB4775F-1872-461F-B9E7-2F40DC79C0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4484" y="3814949"/>
                      <a:ext cx="201722" cy="30777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4706" r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2BEADB3E-6484-4C14-8AA0-EBF519E776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2BEADB3E-6484-4C14-8AA0-EBF519E776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453" y="1577144"/>
                      <a:ext cx="206339" cy="30777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9412" r="-29412" b="-2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B3546CE6-298E-44B0-A048-2D0AA1E4039A}"/>
                  </a:ext>
                </a:extLst>
              </p:cNvPr>
              <p:cNvSpPr/>
              <p:nvPr/>
            </p:nvSpPr>
            <p:spPr>
              <a:xfrm>
                <a:off x="8424153" y="1836766"/>
                <a:ext cx="3054485" cy="2197140"/>
              </a:xfrm>
              <a:custGeom>
                <a:avLst/>
                <a:gdLst>
                  <a:gd name="connsiteX0" fmla="*/ 0 w 3054485"/>
                  <a:gd name="connsiteY0" fmla="*/ 1674919 h 2197140"/>
                  <a:gd name="connsiteX1" fmla="*/ 350196 w 3054485"/>
                  <a:gd name="connsiteY1" fmla="*/ 2171030 h 2197140"/>
                  <a:gd name="connsiteX2" fmla="*/ 603115 w 3054485"/>
                  <a:gd name="connsiteY2" fmla="*/ 2102936 h 2197140"/>
                  <a:gd name="connsiteX3" fmla="*/ 807396 w 3054485"/>
                  <a:gd name="connsiteY3" fmla="*/ 1888928 h 2197140"/>
                  <a:gd name="connsiteX4" fmla="*/ 1021404 w 3054485"/>
                  <a:gd name="connsiteY4" fmla="*/ 1324723 h 2197140"/>
                  <a:gd name="connsiteX5" fmla="*/ 1070043 w 3054485"/>
                  <a:gd name="connsiteY5" fmla="*/ 634060 h 2197140"/>
                  <a:gd name="connsiteX6" fmla="*/ 1157592 w 3054485"/>
                  <a:gd name="connsiteY6" fmla="*/ 381140 h 2197140"/>
                  <a:gd name="connsiteX7" fmla="*/ 1342417 w 3054485"/>
                  <a:gd name="connsiteY7" fmla="*/ 468689 h 2197140"/>
                  <a:gd name="connsiteX8" fmla="*/ 1439694 w 3054485"/>
                  <a:gd name="connsiteY8" fmla="*/ 779974 h 2197140"/>
                  <a:gd name="connsiteX9" fmla="*/ 1595336 w 3054485"/>
                  <a:gd name="connsiteY9" fmla="*/ 993983 h 2197140"/>
                  <a:gd name="connsiteX10" fmla="*/ 2071992 w 3054485"/>
                  <a:gd name="connsiteY10" fmla="*/ 789702 h 2197140"/>
                  <a:gd name="connsiteX11" fmla="*/ 2295728 w 3054485"/>
                  <a:gd name="connsiteY11" fmla="*/ 147677 h 2197140"/>
                  <a:gd name="connsiteX12" fmla="*/ 2461098 w 3054485"/>
                  <a:gd name="connsiteY12" fmla="*/ 11489 h 2197140"/>
                  <a:gd name="connsiteX13" fmla="*/ 2879387 w 3054485"/>
                  <a:gd name="connsiteY13" fmla="*/ 351957 h 2197140"/>
                  <a:gd name="connsiteX14" fmla="*/ 3054485 w 3054485"/>
                  <a:gd name="connsiteY14" fmla="*/ 653515 h 2197140"/>
                  <a:gd name="connsiteX15" fmla="*/ 3054485 w 3054485"/>
                  <a:gd name="connsiteY15" fmla="*/ 653515 h 219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54485" h="2197140">
                    <a:moveTo>
                      <a:pt x="0" y="1674919"/>
                    </a:moveTo>
                    <a:cubicBezTo>
                      <a:pt x="124838" y="1887306"/>
                      <a:pt x="249677" y="2099694"/>
                      <a:pt x="350196" y="2171030"/>
                    </a:cubicBezTo>
                    <a:cubicBezTo>
                      <a:pt x="450715" y="2242366"/>
                      <a:pt x="526915" y="2149953"/>
                      <a:pt x="603115" y="2102936"/>
                    </a:cubicBezTo>
                    <a:cubicBezTo>
                      <a:pt x="679315" y="2055919"/>
                      <a:pt x="737681" y="2018630"/>
                      <a:pt x="807396" y="1888928"/>
                    </a:cubicBezTo>
                    <a:cubicBezTo>
                      <a:pt x="877111" y="1759226"/>
                      <a:pt x="977630" y="1533868"/>
                      <a:pt x="1021404" y="1324723"/>
                    </a:cubicBezTo>
                    <a:cubicBezTo>
                      <a:pt x="1065178" y="1115578"/>
                      <a:pt x="1047345" y="791324"/>
                      <a:pt x="1070043" y="634060"/>
                    </a:cubicBezTo>
                    <a:cubicBezTo>
                      <a:pt x="1092741" y="476796"/>
                      <a:pt x="1112196" y="408702"/>
                      <a:pt x="1157592" y="381140"/>
                    </a:cubicBezTo>
                    <a:cubicBezTo>
                      <a:pt x="1202988" y="353578"/>
                      <a:pt x="1295400" y="402217"/>
                      <a:pt x="1342417" y="468689"/>
                    </a:cubicBezTo>
                    <a:cubicBezTo>
                      <a:pt x="1389434" y="535161"/>
                      <a:pt x="1397541" y="692425"/>
                      <a:pt x="1439694" y="779974"/>
                    </a:cubicBezTo>
                    <a:cubicBezTo>
                      <a:pt x="1481847" y="867523"/>
                      <a:pt x="1489953" y="992362"/>
                      <a:pt x="1595336" y="993983"/>
                    </a:cubicBezTo>
                    <a:cubicBezTo>
                      <a:pt x="1700719" y="995604"/>
                      <a:pt x="1955260" y="930753"/>
                      <a:pt x="2071992" y="789702"/>
                    </a:cubicBezTo>
                    <a:cubicBezTo>
                      <a:pt x="2188724" y="648651"/>
                      <a:pt x="2230877" y="277379"/>
                      <a:pt x="2295728" y="147677"/>
                    </a:cubicBezTo>
                    <a:cubicBezTo>
                      <a:pt x="2360579" y="17975"/>
                      <a:pt x="2363822" y="-22558"/>
                      <a:pt x="2461098" y="11489"/>
                    </a:cubicBezTo>
                    <a:cubicBezTo>
                      <a:pt x="2558374" y="45536"/>
                      <a:pt x="2780489" y="244953"/>
                      <a:pt x="2879387" y="351957"/>
                    </a:cubicBezTo>
                    <a:cubicBezTo>
                      <a:pt x="2978285" y="458961"/>
                      <a:pt x="3054485" y="653515"/>
                      <a:pt x="3054485" y="653515"/>
                    </a:cubicBezTo>
                    <a:lnTo>
                      <a:pt x="3054485" y="653515"/>
                    </a:lnTo>
                  </a:path>
                </a:pathLst>
              </a:custGeom>
              <a:noFill/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5571115A-8D86-425F-A825-9E9926B07D26}"/>
                    </a:ext>
                  </a:extLst>
                </p:cNvPr>
                <p:cNvSpPr txBox="1"/>
                <p:nvPr/>
              </p:nvSpPr>
              <p:spPr>
                <a:xfrm>
                  <a:off x="9132010" y="3577992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5571115A-8D86-425F-A825-9E9926B07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010" y="3577992"/>
                  <a:ext cx="218008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D942070-0CD2-441E-B146-A6CA9AD23D35}"/>
                    </a:ext>
                  </a:extLst>
                </p:cNvPr>
                <p:cNvSpPr txBox="1"/>
                <p:nvPr/>
              </p:nvSpPr>
              <p:spPr>
                <a:xfrm>
                  <a:off x="9341534" y="2995235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D942070-0CD2-441E-B146-A6CA9AD23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534" y="2995235"/>
                  <a:ext cx="218008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F293151-6191-44A3-89CB-07911AFEDFF5}"/>
                    </a:ext>
                  </a:extLst>
                </p:cNvPr>
                <p:cNvSpPr txBox="1"/>
                <p:nvPr/>
              </p:nvSpPr>
              <p:spPr>
                <a:xfrm>
                  <a:off x="9756957" y="244785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F293151-6191-44A3-89CB-07911AFED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957" y="2447858"/>
                  <a:ext cx="218008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DCB5011-A755-4017-ABE8-711F262696B6}"/>
                    </a:ext>
                  </a:extLst>
                </p:cNvPr>
                <p:cNvSpPr txBox="1"/>
                <p:nvPr/>
              </p:nvSpPr>
              <p:spPr>
                <a:xfrm>
                  <a:off x="10481480" y="2241984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DCB5011-A755-4017-ABE8-711F26269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1480" y="2241984"/>
                  <a:ext cx="218008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4597AB5-813E-464B-93BF-DFF4F5477A8B}"/>
                    </a:ext>
                  </a:extLst>
                </p:cNvPr>
                <p:cNvSpPr txBox="1"/>
                <p:nvPr/>
              </p:nvSpPr>
              <p:spPr>
                <a:xfrm>
                  <a:off x="11231564" y="2120069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n w="19050"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b="1" dirty="0">
                    <a:ln w="19050"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4597AB5-813E-464B-93BF-DFF4F5477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1564" y="2120069"/>
                  <a:ext cx="218008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5DEB4145-40C2-4A4A-9933-074B56564FBD}"/>
              </a:ext>
            </a:extLst>
          </p:cNvPr>
          <p:cNvSpPr/>
          <p:nvPr/>
        </p:nvSpPr>
        <p:spPr>
          <a:xfrm>
            <a:off x="1103092" y="5544465"/>
            <a:ext cx="16978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大偏差</a:t>
            </a:r>
            <a:endParaRPr lang="en-CA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欠拟合</a:t>
            </a:r>
            <a:endParaRPr lang="en-US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E147A3F-19C4-4E37-907C-FB9CB0459F50}"/>
              </a:ext>
            </a:extLst>
          </p:cNvPr>
          <p:cNvSpPr/>
          <p:nvPr/>
        </p:nvSpPr>
        <p:spPr>
          <a:xfrm>
            <a:off x="5464443" y="5544465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恰好</a:t>
            </a:r>
            <a:endParaRPr lang="en-US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CC2B247-B462-4837-83A5-F0DB95F512B1}"/>
              </a:ext>
            </a:extLst>
          </p:cNvPr>
          <p:cNvSpPr/>
          <p:nvPr/>
        </p:nvSpPr>
        <p:spPr>
          <a:xfrm>
            <a:off x="9060928" y="5544465"/>
            <a:ext cx="2069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大方差</a:t>
            </a:r>
            <a:endParaRPr lang="en-CA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过拟合</a:t>
            </a:r>
            <a:endParaRPr lang="en-US" altLang="zh-CN" sz="24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20B69E0-B6DB-45F1-942D-9C28BD1253B4}"/>
                  </a:ext>
                </a:extLst>
              </p:cNvPr>
              <p:cNvSpPr txBox="1"/>
              <p:nvPr/>
            </p:nvSpPr>
            <p:spPr>
              <a:xfrm>
                <a:off x="1203828" y="4529378"/>
                <a:ext cx="1901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20B69E0-B6DB-45F1-942D-9C28BD125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28" y="4529378"/>
                <a:ext cx="1901161" cy="461665"/>
              </a:xfrm>
              <a:prstGeom prst="rect">
                <a:avLst/>
              </a:prstGeom>
              <a:blipFill>
                <a:blip r:embed="rId23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D460694-C9E9-48AF-838A-035DA53F2497}"/>
                  </a:ext>
                </a:extLst>
              </p:cNvPr>
              <p:cNvSpPr txBox="1"/>
              <p:nvPr/>
            </p:nvSpPr>
            <p:spPr>
              <a:xfrm>
                <a:off x="4520925" y="4529378"/>
                <a:ext cx="2955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b="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D460694-C9E9-48AF-838A-035DA53F2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925" y="4529378"/>
                <a:ext cx="2955553" cy="461665"/>
              </a:xfrm>
              <a:prstGeom prst="rect">
                <a:avLst/>
              </a:prstGeom>
              <a:blipFill>
                <a:blip r:embed="rId24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A912502-AE17-4D3B-B562-E065E9AFC45C}"/>
                  </a:ext>
                </a:extLst>
              </p:cNvPr>
              <p:cNvSpPr txBox="1"/>
              <p:nvPr/>
            </p:nvSpPr>
            <p:spPr>
              <a:xfrm>
                <a:off x="8238879" y="4194614"/>
                <a:ext cx="3813691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altLang="zh-CN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&gt;4</m:t>
                      </m:r>
                    </m:oMath>
                  </m:oMathPara>
                </a14:m>
                <a:endParaRPr lang="zh-CN" altLang="en-US" sz="2400" i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A912502-AE17-4D3B-B562-E065E9AF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79" y="4194614"/>
                <a:ext cx="3813691" cy="110055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960968D-8626-4A3B-B2A6-FDC21748130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803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1127" y="106847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39139" y="2521011"/>
            <a:ext cx="1717705" cy="1273323"/>
          </a:xfrm>
          <a:prstGeom prst="roundRect">
            <a:avLst/>
          </a:prstGeom>
          <a:solidFill>
            <a:srgbClr val="A8EFC6"/>
          </a:solidFill>
          <a:ln>
            <a:solidFill>
              <a:srgbClr val="A8EFC6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偏差</a:t>
            </a:r>
            <a:endParaRPr 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54711" y="2521010"/>
            <a:ext cx="1717705" cy="1273323"/>
          </a:xfrm>
          <a:prstGeom prst="roundRect">
            <a:avLst/>
          </a:prstGeom>
          <a:solidFill>
            <a:srgbClr val="609376"/>
          </a:solidFill>
          <a:ln>
            <a:solidFill>
              <a:srgbClr val="A8EFC6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方差</a:t>
            </a:r>
            <a:endParaRPr lang="en-US" sz="4000" b="1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左右箭头 2"/>
          <p:cNvSpPr/>
          <p:nvPr/>
        </p:nvSpPr>
        <p:spPr>
          <a:xfrm>
            <a:off x="2991028" y="3029483"/>
            <a:ext cx="4938045" cy="286285"/>
          </a:xfrm>
          <a:prstGeom prst="leftRightArrow">
            <a:avLst/>
          </a:prstGeom>
          <a:gradFill flip="none" rotWithShape="1">
            <a:gsLst>
              <a:gs pos="0">
                <a:srgbClr val="A8EFC6">
                  <a:shade val="30000"/>
                  <a:satMod val="115000"/>
                </a:srgbClr>
              </a:gs>
              <a:gs pos="50000">
                <a:srgbClr val="A8EFC6">
                  <a:shade val="67500"/>
                  <a:satMod val="115000"/>
                </a:srgbClr>
              </a:gs>
              <a:gs pos="100000">
                <a:srgbClr val="A8EFC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8EFC6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111744" y="2521010"/>
            <a:ext cx="1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微软雅黑" panose="020B0503020204020204" pitchFamily="34" charset="-122"/>
              </a:rPr>
              <a:t>欠拟合</a:t>
            </a:r>
            <a:endParaRPr 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6797669" y="2521010"/>
            <a:ext cx="1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微软雅黑" panose="020B0503020204020204" pitchFamily="34" charset="-122"/>
              </a:rPr>
              <a:t>过拟合</a:t>
            </a:r>
            <a:endParaRPr lang="en-US" sz="2400" b="1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C102457-6D2D-4CC9-8C4E-E270D8C4770D}"/>
              </a:ext>
            </a:extLst>
          </p:cNvPr>
          <p:cNvCxnSpPr>
            <a:cxnSpLocks/>
          </p:cNvCxnSpPr>
          <p:nvPr/>
        </p:nvCxnSpPr>
        <p:spPr>
          <a:xfrm flipV="1">
            <a:off x="5565988" y="3281584"/>
            <a:ext cx="0" cy="127134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BDF92CB-9F57-469C-94F6-506F9E774790}"/>
              </a:ext>
            </a:extLst>
          </p:cNvPr>
          <p:cNvSpPr txBox="1"/>
          <p:nvPr/>
        </p:nvSpPr>
        <p:spPr>
          <a:xfrm>
            <a:off x="5101839" y="455293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ea typeface="微软雅黑" panose="020B0503020204020204" pitchFamily="34" charset="-122"/>
              </a:rPr>
              <a:t>恰好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83E8663-5801-4C2F-BCBE-35AD04F1932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52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DA6FB21-58F2-445D-A692-232634F52C9A}"/>
              </a:ext>
            </a:extLst>
          </p:cNvPr>
          <p:cNvSpPr/>
          <p:nvPr/>
        </p:nvSpPr>
        <p:spPr>
          <a:xfrm>
            <a:off x="2904389" y="5310576"/>
            <a:ext cx="631914" cy="26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6310" y="10168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3BF5BB-2239-4CA3-BCA9-41FE1AC0BC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/>
              <p:nvPr/>
            </p:nvSpPr>
            <p:spPr>
              <a:xfrm>
                <a:off x="580203" y="715372"/>
                <a:ext cx="10373935" cy="5367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训练数据：</a:t>
                </a:r>
                <a14:m>
                  <m:oMath xmlns:m="http://schemas.openxmlformats.org/officeDocument/2006/math">
                    <m:r>
                      <a:rPr lang="zh-CN" altLang="en-CA" sz="2000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CA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真实模型：</a:t>
                </a:r>
                <a:r>
                  <a:rPr lang="en-CA" altLang="zh-CN" sz="20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𝜀</m:t>
                    </m:r>
                  </m:oMath>
                </a14:m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通过训练得到的模型或预测模型：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acc>
                      <m:accPr>
                        <m:chr m:val="̂"/>
                        <m:ctrlPr>
                          <a:rPr lang="en-CA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</m:acc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预测模型在测试数据上的表现有很大的随机性，随机性来源于测试数据和训练数据。</a:t>
                </a:r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假设训练数据固定、测试数据的特征固定</a:t>
                </a:r>
                <a:r>
                  <a:rPr lang="zh-CN" altLang="en-US" sz="2000" dirty="0">
                    <a:ea typeface="微软雅黑" panose="020B0503020204020204" pitchFamily="34" charset="-122"/>
                  </a:rPr>
                  <a:t>，模型在测试数据上的误差（误差被定义为平方误差）：</a:t>
                </a:r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误差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𝜀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A" altLang="zh-CN" sz="2000" b="1" dirty="0"/>
              </a:p>
              <a:p>
                <a:pPr>
                  <a:spcAft>
                    <a:spcPts val="1200"/>
                  </a:spcAft>
                </a:pPr>
                <a:r>
                  <a:rPr lang="en-CA" altLang="zh-CN" sz="2000" b="0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CA" altLang="zh-CN" sz="2000" dirty="0"/>
              </a:p>
              <a:p>
                <a:pPr>
                  <a:spcAft>
                    <a:spcPts val="1200"/>
                  </a:spcAft>
                </a:pPr>
                <a:r>
                  <a:rPr lang="en-CA" altLang="zh-CN" sz="2000" b="0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e>
                    </m:d>
                  </m:oMath>
                </a14:m>
                <a:endParaRPr lang="en-CA" altLang="zh-CN" sz="2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altLang="zh-CN" sz="2000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3" y="715372"/>
                <a:ext cx="10373935" cy="5367560"/>
              </a:xfrm>
              <a:prstGeom prst="rect">
                <a:avLst/>
              </a:prstGeom>
              <a:blipFill>
                <a:blip r:embed="rId2"/>
                <a:stretch>
                  <a:fillRect l="-588" t="-681" b="-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0AB3D221-514C-4959-967B-6D8CA4644D29}"/>
              </a:ext>
            </a:extLst>
          </p:cNvPr>
          <p:cNvSpPr/>
          <p:nvPr/>
        </p:nvSpPr>
        <p:spPr>
          <a:xfrm>
            <a:off x="3094237" y="6299118"/>
            <a:ext cx="1711027" cy="457200"/>
          </a:xfrm>
          <a:prstGeom prst="wedgeRoundRectCallout">
            <a:avLst>
              <a:gd name="adj1" fmla="val -26922"/>
              <a:gd name="adj2" fmla="val -86654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标签噪声方差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6B9E7DE-B2A8-4210-ADA4-5271C02D6F95}"/>
              </a:ext>
            </a:extLst>
          </p:cNvPr>
          <p:cNvSpPr/>
          <p:nvPr/>
        </p:nvSpPr>
        <p:spPr>
          <a:xfrm>
            <a:off x="1056888" y="6299118"/>
            <a:ext cx="1711026" cy="457200"/>
          </a:xfrm>
          <a:prstGeom prst="wedgeRoundRectCallout">
            <a:avLst>
              <a:gd name="adj1" fmla="val 25141"/>
              <a:gd name="adj2" fmla="val -90736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模型偏差平方</a:t>
            </a:r>
            <a:endParaRPr lang="zh-CN" altLang="en-US" b="1" baseline="30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395EDAE-1C77-4FCA-82D2-A159BBA0C7E8}"/>
              </a:ext>
            </a:extLst>
          </p:cNvPr>
          <p:cNvCxnSpPr>
            <a:cxnSpLocks/>
          </p:cNvCxnSpPr>
          <p:nvPr/>
        </p:nvCxnSpPr>
        <p:spPr>
          <a:xfrm>
            <a:off x="1528984" y="6082932"/>
            <a:ext cx="15652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5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0395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A8174B7-00DD-4515-B356-36135BB177B2}"/>
                  </a:ext>
                </a:extLst>
              </p:cNvPr>
              <p:cNvSpPr/>
              <p:nvPr/>
            </p:nvSpPr>
            <p:spPr>
              <a:xfrm>
                <a:off x="346509" y="1290210"/>
                <a:ext cx="11741658" cy="4944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训练数据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包含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个数据或样本，每个样本包含输入特征和标签。所有训练数据可以表示为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800" b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endPara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,  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endPara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A8174B7-00DD-4515-B356-36135BB17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09" y="1290210"/>
                <a:ext cx="11741658" cy="4944880"/>
              </a:xfrm>
              <a:prstGeom prst="rect">
                <a:avLst/>
              </a:prstGeom>
              <a:blipFill>
                <a:blip r:embed="rId2"/>
                <a:stretch>
                  <a:fillRect l="-1090" t="-17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3D3196D-A966-4C7D-BB12-5977380D38E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8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DA6FB21-58F2-445D-A692-232634F52C9A}"/>
              </a:ext>
            </a:extLst>
          </p:cNvPr>
          <p:cNvSpPr/>
          <p:nvPr/>
        </p:nvSpPr>
        <p:spPr>
          <a:xfrm>
            <a:off x="2904389" y="5310576"/>
            <a:ext cx="631914" cy="26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6310" y="10168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3BF5BB-2239-4CA3-BCA9-41FE1AC0BC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/>
              <p:nvPr/>
            </p:nvSpPr>
            <p:spPr>
              <a:xfrm>
                <a:off x="580203" y="715372"/>
                <a:ext cx="10373935" cy="5424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训练数据：</a:t>
                </a:r>
                <a14:m>
                  <m:oMath xmlns:m="http://schemas.openxmlformats.org/officeDocument/2006/math">
                    <m:r>
                      <a:rPr lang="zh-CN" altLang="en-CA" sz="2000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CA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真实模型：</a:t>
                </a:r>
                <a:r>
                  <a:rPr lang="en-CA" altLang="zh-CN" sz="20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𝜀</m:t>
                    </m:r>
                  </m:oMath>
                </a14:m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通过训练得到的模型或预测模型：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acc>
                      <m:accPr>
                        <m:chr m:val="̂"/>
                        <m:ctrlPr>
                          <a:rPr lang="en-CA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</m:acc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预测模型在测试数据上的表现有很大的随机性，随机性来源于测试数据和训练数据。</a:t>
                </a:r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假设训练数据固定、测试数据的特征随机</a:t>
                </a:r>
                <a:r>
                  <a:rPr lang="zh-CN" altLang="en-US" sz="2000" dirty="0">
                    <a:ea typeface="微软雅黑" panose="020B0503020204020204" pitchFamily="34" charset="-122"/>
                  </a:rPr>
                  <a:t>，模型在测试数据上的误差（误差被定义为平方误差）：</a:t>
                </a:r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误差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𝜀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A" altLang="zh-CN" sz="2000" b="1" dirty="0"/>
              </a:p>
              <a:p>
                <a:pPr>
                  <a:spcAft>
                    <a:spcPts val="1200"/>
                  </a:spcAft>
                </a:pPr>
                <a:r>
                  <a:rPr lang="en-CA" altLang="zh-CN" sz="2000" b="0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CA" altLang="zh-CN" sz="2000" dirty="0"/>
              </a:p>
              <a:p>
                <a:pPr>
                  <a:spcAft>
                    <a:spcPts val="1200"/>
                  </a:spcAft>
                </a:pPr>
                <a:r>
                  <a:rPr lang="en-CA" altLang="zh-CN" sz="2000" b="0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altLang="zh-CN" sz="20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e>
                    </m:d>
                  </m:oMath>
                </a14:m>
                <a:endParaRPr lang="en-CA" altLang="zh-CN" sz="2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altLang="zh-CN" sz="2000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3" y="715372"/>
                <a:ext cx="10373935" cy="5424755"/>
              </a:xfrm>
              <a:prstGeom prst="rect">
                <a:avLst/>
              </a:prstGeom>
              <a:blipFill>
                <a:blip r:embed="rId2"/>
                <a:stretch>
                  <a:fillRect l="-588" t="-6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0AB3D221-514C-4959-967B-6D8CA4644D29}"/>
              </a:ext>
            </a:extLst>
          </p:cNvPr>
          <p:cNvSpPr/>
          <p:nvPr/>
        </p:nvSpPr>
        <p:spPr>
          <a:xfrm>
            <a:off x="3638939" y="6299118"/>
            <a:ext cx="1711027" cy="457200"/>
          </a:xfrm>
          <a:prstGeom prst="wedgeRoundRectCallout">
            <a:avLst>
              <a:gd name="adj1" fmla="val -26922"/>
              <a:gd name="adj2" fmla="val -86654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标签噪声方差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6B9E7DE-B2A8-4210-ADA4-5271C02D6F95}"/>
              </a:ext>
            </a:extLst>
          </p:cNvPr>
          <p:cNvSpPr/>
          <p:nvPr/>
        </p:nvSpPr>
        <p:spPr>
          <a:xfrm>
            <a:off x="1056888" y="6299118"/>
            <a:ext cx="1779618" cy="457200"/>
          </a:xfrm>
          <a:prstGeom prst="wedgeRoundRectCallout">
            <a:avLst>
              <a:gd name="adj1" fmla="val 25141"/>
              <a:gd name="adj2" fmla="val -90736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模型偏差平方</a:t>
            </a:r>
            <a:endParaRPr lang="zh-CN" altLang="en-US" b="1" baseline="30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395EDAE-1C77-4FCA-82D2-A159BBA0C7E8}"/>
              </a:ext>
            </a:extLst>
          </p:cNvPr>
          <p:cNvCxnSpPr>
            <a:cxnSpLocks/>
          </p:cNvCxnSpPr>
          <p:nvPr/>
        </p:nvCxnSpPr>
        <p:spPr>
          <a:xfrm>
            <a:off x="1528984" y="6082932"/>
            <a:ext cx="21099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50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DA6FB21-58F2-445D-A692-232634F52C9A}"/>
              </a:ext>
            </a:extLst>
          </p:cNvPr>
          <p:cNvSpPr/>
          <p:nvPr/>
        </p:nvSpPr>
        <p:spPr>
          <a:xfrm>
            <a:off x="2904389" y="5310576"/>
            <a:ext cx="631914" cy="26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6310" y="10168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3BF5BB-2239-4CA3-BCA9-41FE1AC0BC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/>
              <p:nvPr/>
            </p:nvSpPr>
            <p:spPr>
              <a:xfrm>
                <a:off x="300282" y="878173"/>
                <a:ext cx="10373935" cy="510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微软雅黑" panose="020B0503020204020204" pitchFamily="34" charset="-122"/>
                  </a:rPr>
                  <a:t>训练数据为 </a:t>
                </a:r>
                <a14:m>
                  <m:oMath xmlns:m="http://schemas.openxmlformats.org/officeDocument/2006/math">
                    <m:r>
                      <a:rPr lang="zh-CN" altLang="en-CA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CA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dirty="0">
                    <a:ea typeface="微软雅黑" panose="020B0503020204020204" pitchFamily="34" charset="-122"/>
                  </a:rPr>
                  <a:t>，真实模型为</a:t>
                </a:r>
                <a:r>
                  <a:rPr lang="en-CA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CA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CA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CA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CA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)+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𝜀</m:t>
                    </m:r>
                  </m:oMath>
                </a14:m>
                <a:endParaRPr lang="en-CA" altLang="zh-CN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微软雅黑" panose="020B0503020204020204" pitchFamily="34" charset="-122"/>
                  </a:rPr>
                  <a:t>通过训练得到的模型或预测模型：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acc>
                      <m:accPr>
                        <m:chr m:val="̂"/>
                        <m:ctrlPr>
                          <a:rPr lang="en-CA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</m:acc>
                    <m:r>
                      <a:rPr lang="en-CA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CA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CA" altLang="zh-CN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假设训练数据随机、测试数据的特征随机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，模型在测试数据上的误差：</a:t>
                </a:r>
                <a:endParaRPr lang="en-CA" altLang="zh-CN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b="1" dirty="0">
                    <a:ea typeface="微软雅黑" panose="020B0503020204020204" pitchFamily="34" charset="-122"/>
                  </a:rPr>
                  <a:t>误差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𝜀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A" altLang="zh-CN" b="1" dirty="0"/>
              </a:p>
              <a:p>
                <a:pPr>
                  <a:spcAft>
                    <a:spcPts val="600"/>
                  </a:spcAft>
                </a:pPr>
                <a:r>
                  <a:rPr lang="en-CA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dirty="0">
                    <a:ea typeface="微软雅黑" panose="020B0503020204020204" pitchFamily="34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CA" altLang="zh-CN" dirty="0"/>
              </a:p>
              <a:p>
                <a:pPr>
                  <a:spcAft>
                    <a:spcPts val="600"/>
                  </a:spcAft>
                </a:pPr>
                <a:r>
                  <a:rPr lang="en-CA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CA" altLang="zh-CN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CA" altLang="zh-CN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altLang="zh-CN" dirty="0"/>
              </a:p>
              <a:p>
                <a:pPr>
                  <a:spcAft>
                    <a:spcPts val="600"/>
                  </a:spcAft>
                </a:pPr>
                <a:r>
                  <a:rPr lang="en-CA" altLang="zh-CN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CA" altLang="zh-CN" dirty="0"/>
                  <a:t>           </a:t>
                </a:r>
                <a14:m>
                  <m:oMath xmlns:m="http://schemas.openxmlformats.org/officeDocument/2006/math">
                    <m:r>
                      <a:rPr lang="en-CA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82" y="878173"/>
                <a:ext cx="10373935" cy="5101653"/>
              </a:xfrm>
              <a:prstGeom prst="rect">
                <a:avLst/>
              </a:prstGeom>
              <a:blipFill>
                <a:blip r:embed="rId2"/>
                <a:stretch>
                  <a:fillRect l="-470" t="-7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A31E92F8-A059-40D3-91F7-F482CAF11D9A}"/>
              </a:ext>
            </a:extLst>
          </p:cNvPr>
          <p:cNvSpPr/>
          <p:nvPr/>
        </p:nvSpPr>
        <p:spPr>
          <a:xfrm>
            <a:off x="5487249" y="6266603"/>
            <a:ext cx="1711027" cy="457200"/>
          </a:xfrm>
          <a:prstGeom prst="wedgeRoundRectCallout">
            <a:avLst>
              <a:gd name="adj1" fmla="val -29649"/>
              <a:gd name="adj2" fmla="val -145838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标签噪声方差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58BD9A90-F8B5-40F1-9DF6-48D789BF81DE}"/>
              </a:ext>
            </a:extLst>
          </p:cNvPr>
          <p:cNvSpPr/>
          <p:nvPr/>
        </p:nvSpPr>
        <p:spPr>
          <a:xfrm>
            <a:off x="3297196" y="6304380"/>
            <a:ext cx="1711027" cy="457200"/>
          </a:xfrm>
          <a:prstGeom prst="wedgeRoundRectCallout">
            <a:avLst>
              <a:gd name="adj1" fmla="val 32211"/>
              <a:gd name="adj2" fmla="val -121348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模型偏差平方</a:t>
            </a:r>
            <a:endParaRPr lang="zh-CN" altLang="en-US" b="1" baseline="30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74D8869A-A06E-4460-A842-B39F8D0FCFFC}"/>
              </a:ext>
            </a:extLst>
          </p:cNvPr>
          <p:cNvSpPr/>
          <p:nvPr/>
        </p:nvSpPr>
        <p:spPr>
          <a:xfrm>
            <a:off x="1221926" y="6307948"/>
            <a:ext cx="1711027" cy="457200"/>
          </a:xfrm>
          <a:prstGeom prst="wedgeRoundRectCallout">
            <a:avLst>
              <a:gd name="adj1" fmla="val -5109"/>
              <a:gd name="adj2" fmla="val -119307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模型方差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962C4E-482B-4638-BD96-E02DA6D4E7CA}"/>
              </a:ext>
            </a:extLst>
          </p:cNvPr>
          <p:cNvCxnSpPr>
            <a:cxnSpLocks/>
          </p:cNvCxnSpPr>
          <p:nvPr/>
        </p:nvCxnSpPr>
        <p:spPr>
          <a:xfrm>
            <a:off x="1101584" y="5978730"/>
            <a:ext cx="21187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C0DAFA2-A08E-4CDF-B5F4-2D4A1DE8F666}"/>
              </a:ext>
            </a:extLst>
          </p:cNvPr>
          <p:cNvCxnSpPr>
            <a:cxnSpLocks/>
          </p:cNvCxnSpPr>
          <p:nvPr/>
        </p:nvCxnSpPr>
        <p:spPr>
          <a:xfrm>
            <a:off x="3695702" y="5978730"/>
            <a:ext cx="19399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80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标注 4">
                <a:extLst>
                  <a:ext uri="{FF2B5EF4-FFF2-40B4-BE49-F238E27FC236}">
                    <a16:creationId xmlns:a16="http://schemas.microsoft.com/office/drawing/2014/main" id="{D09133E0-3965-4985-9F9A-EB30375E2A87}"/>
                  </a:ext>
                </a:extLst>
              </p:cNvPr>
              <p:cNvSpPr/>
              <p:nvPr/>
            </p:nvSpPr>
            <p:spPr>
              <a:xfrm>
                <a:off x="216310" y="760161"/>
                <a:ext cx="11344319" cy="631882"/>
              </a:xfrm>
              <a:prstGeom prst="wedgeRoundRectCallout">
                <a:avLst>
                  <a:gd name="adj1" fmla="val -16725"/>
                  <a:gd name="adj2" fmla="val -49318"/>
                  <a:gd name="adj3" fmla="val 16667"/>
                </a:avLst>
              </a:prstGeom>
              <a:solidFill>
                <a:srgbClr val="A8EFC6"/>
              </a:solidFill>
              <a:ln w="28575"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误差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圆角矩形标注 4">
                <a:extLst>
                  <a:ext uri="{FF2B5EF4-FFF2-40B4-BE49-F238E27FC236}">
                    <a16:creationId xmlns:a16="http://schemas.microsoft.com/office/drawing/2014/main" id="{D09133E0-3965-4985-9F9A-EB30375E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760161"/>
                <a:ext cx="11344319" cy="631882"/>
              </a:xfrm>
              <a:prstGeom prst="wedgeRoundRectCallout">
                <a:avLst>
                  <a:gd name="adj1" fmla="val -16725"/>
                  <a:gd name="adj2" fmla="val -49318"/>
                  <a:gd name="adj3" fmla="val 16667"/>
                </a:avLst>
              </a:prstGeom>
              <a:blipFill>
                <a:blip r:embed="rId2"/>
                <a:stretch>
                  <a:fillRect l="-26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216310" y="10168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3BF5BB-2239-4CA3-BCA9-41FE1AC0BC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E5EF4C5-786D-461D-A989-0361D719A686}"/>
                  </a:ext>
                </a:extLst>
              </p:cNvPr>
              <p:cNvSpPr txBox="1"/>
              <p:nvPr/>
            </p:nvSpPr>
            <p:spPr>
              <a:xfrm>
                <a:off x="412252" y="1234386"/>
                <a:ext cx="10373935" cy="259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a typeface="微软雅黑" panose="020B0503020204020204" pitchFamily="34" charset="-122"/>
                  </a:rPr>
                  <a:t> 中，</a:t>
                </a:r>
                <a:r>
                  <a:rPr lang="en-CA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ea typeface="微软雅黑" panose="020B0503020204020204" pitchFamily="34" charset="-122"/>
                  </a:rPr>
                  <a:t>代表在训练数据</a:t>
                </a:r>
                <a14:m>
                  <m:oMath xmlns:m="http://schemas.openxmlformats.org/officeDocument/2006/math">
                    <m:r>
                      <a:rPr lang="zh-CN" altLang="en-CA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dirty="0">
                    <a:ea typeface="微软雅黑" panose="020B0503020204020204" pitchFamily="34" charset="-122"/>
                  </a:rPr>
                  <a:t>上所训练的模型，</a:t>
                </a:r>
                <a:r>
                  <a:rPr lang="en-CA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ea typeface="微软雅黑" panose="020B0503020204020204" pitchFamily="34" charset="-122"/>
                  </a:rPr>
                  <a:t>代表测试数据的特征。</a:t>
                </a:r>
                <a:endParaRPr lang="en-CA" altLang="zh-CN" dirty="0"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是预测模型的期望，代表无数个训练数据集合训练无数个预测模型输出的平均。</a:t>
                </a:r>
                <a:endParaRPr lang="en-CA" altLang="zh-CN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CA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b="0" i="1" smtClean="0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CA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zh-CN" altLang="en-CA" i="1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CA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CA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ea typeface="微软雅黑" panose="020B0503020204020204" pitchFamily="34" charset="-122"/>
                  </a:rPr>
                  <a:t>是一个确定的模型，代表模型的平均水平。</a:t>
                </a:r>
                <a:endParaRPr lang="en-US" altLang="zh-CN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E5EF4C5-786D-461D-A989-0361D719A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2" y="1234386"/>
                <a:ext cx="10373935" cy="2594685"/>
              </a:xfrm>
              <a:prstGeom prst="rect">
                <a:avLst/>
              </a:prstGeom>
              <a:blipFill>
                <a:blip r:embed="rId3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0425E4AA-D0FF-43BD-B9B0-01578027254F}"/>
              </a:ext>
            </a:extLst>
          </p:cNvPr>
          <p:cNvGrpSpPr/>
          <p:nvPr/>
        </p:nvGrpSpPr>
        <p:grpSpPr>
          <a:xfrm>
            <a:off x="2161903" y="3936130"/>
            <a:ext cx="7512124" cy="2713897"/>
            <a:chOff x="699795" y="3601833"/>
            <a:chExt cx="7512124" cy="2713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18B7C9C-EC7D-4BA0-BE6E-A496D1FDB847}"/>
                    </a:ext>
                  </a:extLst>
                </p:cNvPr>
                <p:cNvSpPr/>
                <p:nvPr/>
              </p:nvSpPr>
              <p:spPr>
                <a:xfrm>
                  <a:off x="699795" y="3601833"/>
                  <a:ext cx="1091681" cy="5129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CA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18B7C9C-EC7D-4BA0-BE6E-A496D1FDB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95" y="3601833"/>
                  <a:ext cx="1091681" cy="5129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266583C-ECF0-4104-9867-2E13EF874352}"/>
                    </a:ext>
                  </a:extLst>
                </p:cNvPr>
                <p:cNvSpPr/>
                <p:nvPr/>
              </p:nvSpPr>
              <p:spPr>
                <a:xfrm>
                  <a:off x="699795" y="4323400"/>
                  <a:ext cx="1091681" cy="5129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CA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266583C-ECF0-4104-9867-2E13EF874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95" y="4323400"/>
                  <a:ext cx="1091681" cy="5129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77BE6BD-41D2-46E8-824B-2FB86C649707}"/>
                    </a:ext>
                  </a:extLst>
                </p:cNvPr>
                <p:cNvSpPr/>
                <p:nvPr/>
              </p:nvSpPr>
              <p:spPr>
                <a:xfrm>
                  <a:off x="699795" y="5802763"/>
                  <a:ext cx="1091681" cy="5129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CA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77BE6BD-41D2-46E8-824B-2FB86C6497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95" y="5802763"/>
                  <a:ext cx="1091681" cy="51296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A914C52-BF32-423D-9E7A-665373B2C41F}"/>
                    </a:ext>
                  </a:extLst>
                </p:cNvPr>
                <p:cNvSpPr txBox="1"/>
                <p:nvPr/>
              </p:nvSpPr>
              <p:spPr>
                <a:xfrm>
                  <a:off x="1245635" y="5081196"/>
                  <a:ext cx="12503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A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A914C52-BF32-423D-9E7A-665373B2C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635" y="5081196"/>
                  <a:ext cx="125034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42857" r="-38095" b="-219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2497F32-2E92-4A10-8F36-161AA83940F4}"/>
                </a:ext>
              </a:extLst>
            </p:cNvPr>
            <p:cNvCxnSpPr>
              <a:cxnSpLocks/>
            </p:cNvCxnSpPr>
            <p:nvPr/>
          </p:nvCxnSpPr>
          <p:spPr>
            <a:xfrm>
              <a:off x="1791476" y="3858316"/>
              <a:ext cx="85340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481E174-1B37-4F0C-B569-1353DB014AD7}"/>
                </a:ext>
              </a:extLst>
            </p:cNvPr>
            <p:cNvCxnSpPr>
              <a:cxnSpLocks/>
            </p:cNvCxnSpPr>
            <p:nvPr/>
          </p:nvCxnSpPr>
          <p:spPr>
            <a:xfrm>
              <a:off x="1791474" y="4598702"/>
              <a:ext cx="85340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3323BB3-C7EA-4607-8BBC-84D3290229A9}"/>
                </a:ext>
              </a:extLst>
            </p:cNvPr>
            <p:cNvCxnSpPr>
              <a:cxnSpLocks/>
            </p:cNvCxnSpPr>
            <p:nvPr/>
          </p:nvCxnSpPr>
          <p:spPr>
            <a:xfrm>
              <a:off x="1791475" y="6059246"/>
              <a:ext cx="85340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0FD47A1D-C8D3-4EAB-B9A5-8E9713C473F5}"/>
                    </a:ext>
                  </a:extLst>
                </p:cNvPr>
                <p:cNvSpPr/>
                <p:nvPr/>
              </p:nvSpPr>
              <p:spPr>
                <a:xfrm>
                  <a:off x="2786131" y="3665859"/>
                  <a:ext cx="739561" cy="384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0FD47A1D-C8D3-4EAB-B9A5-8E9713C47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131" y="3665859"/>
                  <a:ext cx="739561" cy="384914"/>
                </a:xfrm>
                <a:prstGeom prst="rect">
                  <a:avLst/>
                </a:prstGeom>
                <a:blipFill>
                  <a:blip r:embed="rId8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984617F1-DF3C-4957-BBDA-67DE78769320}"/>
                    </a:ext>
                  </a:extLst>
                </p:cNvPr>
                <p:cNvSpPr/>
                <p:nvPr/>
              </p:nvSpPr>
              <p:spPr>
                <a:xfrm>
                  <a:off x="2786131" y="4406245"/>
                  <a:ext cx="744884" cy="384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984617F1-DF3C-4957-BBDA-67DE787693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131" y="4406245"/>
                  <a:ext cx="744884" cy="384914"/>
                </a:xfrm>
                <a:prstGeom prst="rect">
                  <a:avLst/>
                </a:prstGeom>
                <a:blipFill>
                  <a:blip r:embed="rId9"/>
                  <a:stretch>
                    <a:fillRect t="-7937" b="-1269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B963D46A-E50C-45F4-8FBE-487D28B6D484}"/>
                    </a:ext>
                  </a:extLst>
                </p:cNvPr>
                <p:cNvSpPr/>
                <p:nvPr/>
              </p:nvSpPr>
              <p:spPr>
                <a:xfrm>
                  <a:off x="2786132" y="5866789"/>
                  <a:ext cx="739560" cy="3849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B963D46A-E50C-45F4-8FBE-487D28B6D4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132" y="5866789"/>
                  <a:ext cx="739560" cy="384914"/>
                </a:xfrm>
                <a:prstGeom prst="rect">
                  <a:avLst/>
                </a:prstGeom>
                <a:blipFill>
                  <a:blip r:embed="rId10"/>
                  <a:stretch>
                    <a:fillRect l="-2479" t="-7937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788349C-25A7-474D-A049-7730DC0E9841}"/>
                    </a:ext>
                  </a:extLst>
                </p:cNvPr>
                <p:cNvSpPr txBox="1"/>
                <p:nvPr/>
              </p:nvSpPr>
              <p:spPr>
                <a:xfrm>
                  <a:off x="3030877" y="5081196"/>
                  <a:ext cx="12503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A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788349C-25A7-474D-A049-7730DC0E9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0877" y="5081196"/>
                  <a:ext cx="125034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42857" r="-38095" b="-219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13E161B-6806-4EAE-9F37-A4251B00581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18" y="3858316"/>
              <a:ext cx="2210002" cy="93284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91C1395-9973-4981-A63F-4A5DF4B3E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1684" y="5193150"/>
              <a:ext cx="2147536" cy="86609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8D9FC74-8924-4715-8C70-60B4961D8F38}"/>
                </a:ext>
              </a:extLst>
            </p:cNvPr>
            <p:cNvCxnSpPr>
              <a:cxnSpLocks/>
            </p:cNvCxnSpPr>
            <p:nvPr/>
          </p:nvCxnSpPr>
          <p:spPr>
            <a:xfrm>
              <a:off x="3388551" y="4610930"/>
              <a:ext cx="2147536" cy="31503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3B0EE89-F2C1-4D34-BCF6-65A16CA4F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8551" y="5081196"/>
              <a:ext cx="2147536" cy="2033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4070F313-B695-4200-BD95-07F3ADCAB990}"/>
                    </a:ext>
                  </a:extLst>
                </p:cNvPr>
                <p:cNvSpPr/>
                <p:nvPr/>
              </p:nvSpPr>
              <p:spPr>
                <a:xfrm>
                  <a:off x="5802285" y="4619645"/>
                  <a:ext cx="2409634" cy="6486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C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CA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4070F313-B695-4200-BD95-07F3ADCAB9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2285" y="4619645"/>
                  <a:ext cx="2409634" cy="64863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8065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DA6FB21-58F2-445D-A692-232634F52C9A}"/>
              </a:ext>
            </a:extLst>
          </p:cNvPr>
          <p:cNvSpPr/>
          <p:nvPr/>
        </p:nvSpPr>
        <p:spPr>
          <a:xfrm>
            <a:off x="2904389" y="5310576"/>
            <a:ext cx="631914" cy="26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6310" y="10168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3BF5BB-2239-4CA3-BCA9-41FE1AC0BC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/>
              <p:nvPr/>
            </p:nvSpPr>
            <p:spPr>
              <a:xfrm>
                <a:off x="318944" y="698889"/>
                <a:ext cx="11873056" cy="556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训练数据为</a:t>
                </a:r>
                <a14:m>
                  <m:oMath xmlns:m="http://schemas.openxmlformats.org/officeDocument/2006/math"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CA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dirty="0">
                    <a:ea typeface="微软雅黑" panose="020B0503020204020204" pitchFamily="34" charset="-122"/>
                  </a:rPr>
                  <a:t>，真实模型为</a:t>
                </a:r>
                <a:r>
                  <a:rPr lang="en-CA" altLang="zh-CN" sz="20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𝜀</m:t>
                    </m:r>
                  </m:oMath>
                </a14:m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a typeface="微软雅黑" panose="020B0503020204020204" pitchFamily="34" charset="-122"/>
                  </a:rPr>
                  <a:t>通过训练得到的模型或预测模型：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acc>
                      <m:accPr>
                        <m:chr m:val="̂"/>
                        <m:ctrlPr>
                          <a:rPr lang="en-CA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</m:acc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假设训练数据随机</a:t>
                </a:r>
                <a:r>
                  <a:rPr lang="zh-CN" altLang="en-US" sz="2000" dirty="0">
                    <a:ea typeface="微软雅黑" panose="020B0503020204020204" pitchFamily="34" charset="-122"/>
                  </a:rPr>
                  <a:t>，模型在</a:t>
                </a:r>
                <a:r>
                  <a:rPr lang="zh-CN" altLang="en-US" sz="2000" b="1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训练数据</a:t>
                </a:r>
                <a:r>
                  <a:rPr lang="zh-CN" altLang="en-US" sz="2000" dirty="0">
                    <a:ea typeface="微软雅黑" panose="020B0503020204020204" pitchFamily="34" charset="-122"/>
                  </a:rPr>
                  <a:t>上的误差：</a:t>
                </a:r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误差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altLang="zh-C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CA" altLang="zh-CN" sz="20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CA" altLang="zh-CN" sz="2000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CA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̂"/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CA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微软雅黑" panose="020B0503020204020204" pitchFamily="34" charset="-12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altLang="zh-CN" sz="2000" i="1">
                                                    <a:latin typeface="Cambria Math" panose="02040503050406030204" pitchFamily="18" charset="0"/>
                                                    <a:ea typeface="微软雅黑" panose="020B0503020204020204" pitchFamily="34" charset="-122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altLang="zh-CN" sz="2000" i="1">
                                                    <a:latin typeface="Cambria Math" panose="02040503050406030204" pitchFamily="18" charset="0"/>
                                                    <a:ea typeface="微软雅黑" panose="020B0503020204020204" pitchFamily="34" charset="-122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微软雅黑" panose="020B0503020204020204" pitchFamily="34" charset="-12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altLang="zh-CN" sz="2000" i="1">
                                                    <a:latin typeface="Cambria Math" panose="02040503050406030204" pitchFamily="18" charset="0"/>
                                                    <a:ea typeface="微软雅黑" panose="020B0503020204020204" pitchFamily="34" charset="-122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altLang="zh-CN" sz="2000" i="1">
                                                    <a:latin typeface="Cambria Math" panose="02040503050406030204" pitchFamily="18" charset="0"/>
                                                    <a:ea typeface="微软雅黑" panose="020B0503020204020204" pitchFamily="34" charset="-122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微软雅黑" panose="020B0503020204020204" pitchFamily="34" charset="-12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altLang="zh-CN" sz="2000" i="1">
                                                    <a:latin typeface="Cambria Math" panose="02040503050406030204" pitchFamily="18" charset="0"/>
                                                    <a:ea typeface="微软雅黑" panose="020B0503020204020204" pitchFamily="34" charset="-122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altLang="zh-CN" sz="2000" i="1">
                                                    <a:latin typeface="Cambria Math" panose="02040503050406030204" pitchFamily="18" charset="0"/>
                                                    <a:ea typeface="微软雅黑" panose="020B0503020204020204" pitchFamily="34" charset="-122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−</m:t>
                                        </m:r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𝑓</m:t>
                                        </m:r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CA" altLang="zh-CN" sz="2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CA" altLang="zh-CN" sz="2000" dirty="0"/>
                  <a:t>              </a:t>
                </a:r>
                <a14:m>
                  <m:oMath xmlns:m="http://schemas.openxmlformats.org/officeDocument/2006/math">
                    <m:r>
                      <a:rPr lang="en-CA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𝜕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sz="20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sz="2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CA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0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CA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CA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𝜕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sz="20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altLang="zh-CN" sz="2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sz="20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44" y="698889"/>
                <a:ext cx="11873056" cy="5564537"/>
              </a:xfrm>
              <a:prstGeom prst="rect">
                <a:avLst/>
              </a:prstGeom>
              <a:blipFill>
                <a:blip r:embed="rId2"/>
                <a:stretch>
                  <a:fillRect l="-513" t="-7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D1C69337-EB2D-4771-A1ED-CEC2D3E328D9}"/>
              </a:ext>
            </a:extLst>
          </p:cNvPr>
          <p:cNvSpPr/>
          <p:nvPr/>
        </p:nvSpPr>
        <p:spPr>
          <a:xfrm>
            <a:off x="6445423" y="6341685"/>
            <a:ext cx="1711027" cy="457200"/>
          </a:xfrm>
          <a:prstGeom prst="wedgeRoundRectCallout">
            <a:avLst>
              <a:gd name="adj1" fmla="val -8927"/>
              <a:gd name="adj2" fmla="val -119308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标签噪声方差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80D70EB8-DD43-47D2-AEE6-96F06331D6FC}"/>
              </a:ext>
            </a:extLst>
          </p:cNvPr>
          <p:cNvSpPr/>
          <p:nvPr/>
        </p:nvSpPr>
        <p:spPr>
          <a:xfrm>
            <a:off x="4462390" y="6341685"/>
            <a:ext cx="1830403" cy="457200"/>
          </a:xfrm>
          <a:prstGeom prst="wedgeRoundRectCallout">
            <a:avLst>
              <a:gd name="adj1" fmla="val 27712"/>
              <a:gd name="adj2" fmla="val -78491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模型偏差平方</a:t>
            </a:r>
            <a:endParaRPr lang="zh-CN" altLang="en-US" b="1" baseline="30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111B10AD-CA42-433E-B91E-31EE2E4F31CD}"/>
              </a:ext>
            </a:extLst>
          </p:cNvPr>
          <p:cNvSpPr/>
          <p:nvPr/>
        </p:nvSpPr>
        <p:spPr>
          <a:xfrm>
            <a:off x="1217049" y="6344441"/>
            <a:ext cx="2599171" cy="457200"/>
          </a:xfrm>
          <a:prstGeom prst="wedgeRoundRectCallout">
            <a:avLst>
              <a:gd name="adj1" fmla="val 5252"/>
              <a:gd name="adj2" fmla="val -82572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模型训练数据上的方差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0FDAC4B-9BD6-4D04-A5AA-007E98A44F11}"/>
              </a:ext>
            </a:extLst>
          </p:cNvPr>
          <p:cNvCxnSpPr>
            <a:cxnSpLocks/>
          </p:cNvCxnSpPr>
          <p:nvPr/>
        </p:nvCxnSpPr>
        <p:spPr>
          <a:xfrm>
            <a:off x="1217049" y="6162229"/>
            <a:ext cx="31590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A88E5CE-1C2D-4E56-8A1B-3291518CA75A}"/>
              </a:ext>
            </a:extLst>
          </p:cNvPr>
          <p:cNvCxnSpPr>
            <a:cxnSpLocks/>
          </p:cNvCxnSpPr>
          <p:nvPr/>
        </p:nvCxnSpPr>
        <p:spPr>
          <a:xfrm>
            <a:off x="4693299" y="6162229"/>
            <a:ext cx="20815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B4ED6F37-08B2-424D-BCCF-667B6388940D}"/>
              </a:ext>
            </a:extLst>
          </p:cNvPr>
          <p:cNvSpPr/>
          <p:nvPr/>
        </p:nvSpPr>
        <p:spPr>
          <a:xfrm>
            <a:off x="8375782" y="6341685"/>
            <a:ext cx="2326430" cy="457200"/>
          </a:xfrm>
          <a:prstGeom prst="wedgeRoundRectCallout">
            <a:avLst>
              <a:gd name="adj1" fmla="val -19833"/>
              <a:gd name="adj2" fmla="val -66247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与模型学习能力相关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D6C13F8-15E0-4A36-AFAF-247132C6704A}"/>
              </a:ext>
            </a:extLst>
          </p:cNvPr>
          <p:cNvCxnSpPr>
            <a:cxnSpLocks/>
          </p:cNvCxnSpPr>
          <p:nvPr/>
        </p:nvCxnSpPr>
        <p:spPr>
          <a:xfrm>
            <a:off x="7682559" y="6160037"/>
            <a:ext cx="2058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标注 4">
                <a:extLst>
                  <a:ext uri="{FF2B5EF4-FFF2-40B4-BE49-F238E27FC236}">
                    <a16:creationId xmlns:a16="http://schemas.microsoft.com/office/drawing/2014/main" id="{6CB0E859-7697-403D-9C02-431573043E9C}"/>
                  </a:ext>
                </a:extLst>
              </p:cNvPr>
              <p:cNvSpPr/>
              <p:nvPr/>
            </p:nvSpPr>
            <p:spPr>
              <a:xfrm>
                <a:off x="8755903" y="101682"/>
                <a:ext cx="3424648" cy="1914211"/>
              </a:xfrm>
              <a:prstGeom prst="wedgeRoundRectCallout">
                <a:avLst>
                  <a:gd name="adj1" fmla="val -16725"/>
                  <a:gd name="adj2" fmla="val -49318"/>
                  <a:gd name="adj3" fmla="val 16667"/>
                </a:avLst>
              </a:prstGeom>
              <a:solidFill>
                <a:srgbClr val="A8EFC6"/>
              </a:solidFill>
              <a:ln w="28575"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CA" altLang="zh-CN" sz="20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Ste</a:t>
                </a:r>
                <a:r>
                  <a:rPr lang="en-US" altLang="zh-CN" sz="2000" b="1" dirty="0" err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i</a:t>
                </a:r>
                <a:r>
                  <a:rPr lang="en-CA" altLang="zh-CN" sz="20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引理</a:t>
                </a:r>
                <a:r>
                  <a:rPr lang="zh-CN" altLang="en-US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：</a:t>
                </a:r>
                <a:endParaRPr lang="en-CA" altLang="zh-CN" sz="16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CA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CA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zh-CN" altLang="en-CA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𝒩</m:t>
                    </m:r>
                    <m:r>
                      <a:rPr lang="en-CA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zh-CN" altLang="en-CA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  <m:r>
                      <a:rPr lang="en-CA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CA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p>
                        <m:r>
                          <a:rPr lang="en-CA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CA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，有</a:t>
                </a:r>
                <a:endParaRPr lang="en-CA" altLang="zh-CN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zh-CN" alt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𝜇</m:t>
                              </m:r>
                            </m:e>
                          </m:d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𝑔</m:t>
                          </m:r>
                          <m:d>
                            <m:dPr>
                              <m:ctrlP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CA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</m:e>
                        <m:sup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𝑔</m:t>
                              </m:r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圆角矩形标注 4">
                <a:extLst>
                  <a:ext uri="{FF2B5EF4-FFF2-40B4-BE49-F238E27FC236}">
                    <a16:creationId xmlns:a16="http://schemas.microsoft.com/office/drawing/2014/main" id="{6CB0E859-7697-403D-9C02-431573043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903" y="101682"/>
                <a:ext cx="3424648" cy="1914211"/>
              </a:xfrm>
              <a:prstGeom prst="wedgeRoundRectCallout">
                <a:avLst>
                  <a:gd name="adj1" fmla="val -16725"/>
                  <a:gd name="adj2" fmla="val -49318"/>
                  <a:gd name="adj3" fmla="val 16667"/>
                </a:avLst>
              </a:prstGeom>
              <a:blipFill>
                <a:blip r:embed="rId3"/>
                <a:stretch>
                  <a:fillRect t="-54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280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DA6FB21-58F2-445D-A692-232634F52C9A}"/>
              </a:ext>
            </a:extLst>
          </p:cNvPr>
          <p:cNvSpPr/>
          <p:nvPr/>
        </p:nvSpPr>
        <p:spPr>
          <a:xfrm>
            <a:off x="2904389" y="5310576"/>
            <a:ext cx="631914" cy="26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6310" y="10168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3BF5BB-2239-4CA3-BCA9-41FE1AC0BC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/>
              <p:nvPr/>
            </p:nvSpPr>
            <p:spPr>
              <a:xfrm>
                <a:off x="318944" y="939988"/>
                <a:ext cx="10373935" cy="4286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微软雅黑" panose="020B0503020204020204" pitchFamily="34" charset="-122"/>
                  </a:rPr>
                  <a:t>训练数据为</a:t>
                </a:r>
                <a14:m>
                  <m:oMath xmlns:m="http://schemas.openxmlformats.org/officeDocument/2006/math"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CA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CA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dirty="0">
                    <a:ea typeface="微软雅黑" panose="020B0503020204020204" pitchFamily="34" charset="-122"/>
                  </a:rPr>
                  <a:t>，真实模型为</a:t>
                </a:r>
                <a:r>
                  <a:rPr lang="en-CA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CA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CA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CA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CA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CA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𝜀</m:t>
                    </m:r>
                  </m:oMath>
                </a14:m>
                <a:r>
                  <a:rPr lang="en-CA" altLang="zh-CN" dirty="0"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微软雅黑" panose="020B0503020204020204" pitchFamily="34" charset="-122"/>
                  </a:rPr>
                  <a:t>通过训练得到的模型或预测模型：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acc>
                      <m:accPr>
                        <m:chr m:val="̂"/>
                        <m:ctrlPr>
                          <a:rPr lang="en-CA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</m:acc>
                    <m:r>
                      <a:rPr lang="en-CA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CA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CA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CA" altLang="zh-CN" dirty="0"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假设训练数据随机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，模型在训练数据上的误差：</a:t>
                </a:r>
                <a:endParaRPr lang="en-CA" altLang="zh-CN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b="1" dirty="0">
                    <a:ea typeface="微软雅黑" panose="020B0503020204020204" pitchFamily="34" charset="-122"/>
                  </a:rPr>
                  <a:t>误差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dirty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b="0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C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altLang="zh-CN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altLang="zh-CN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44" y="939988"/>
                <a:ext cx="10373935" cy="4286943"/>
              </a:xfrm>
              <a:prstGeom prst="rect">
                <a:avLst/>
              </a:prstGeom>
              <a:blipFill>
                <a:blip r:embed="rId2"/>
                <a:stretch>
                  <a:fillRect l="-470" t="-8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DAF3D548-1E43-40DD-88BF-F605AD938459}"/>
              </a:ext>
            </a:extLst>
          </p:cNvPr>
          <p:cNvSpPr/>
          <p:nvPr/>
        </p:nvSpPr>
        <p:spPr>
          <a:xfrm>
            <a:off x="3294555" y="5616055"/>
            <a:ext cx="1711027" cy="457200"/>
          </a:xfrm>
          <a:prstGeom prst="wedgeRoundRectCallout">
            <a:avLst>
              <a:gd name="adj1" fmla="val -36738"/>
              <a:gd name="adj2" fmla="val -168287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标签噪声方差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A7D8D83F-3461-491E-B6BA-A3F708A96815}"/>
              </a:ext>
            </a:extLst>
          </p:cNvPr>
          <p:cNvSpPr/>
          <p:nvPr/>
        </p:nvSpPr>
        <p:spPr>
          <a:xfrm>
            <a:off x="970955" y="5616055"/>
            <a:ext cx="1451810" cy="457200"/>
          </a:xfrm>
          <a:prstGeom prst="wedgeRoundRectCallout">
            <a:avLst>
              <a:gd name="adj1" fmla="val 32211"/>
              <a:gd name="adj2" fmla="val -121348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偏差</a:t>
            </a:r>
            <a:r>
              <a:rPr lang="en-US" altLang="zh-CN" b="1" baseline="300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b="1" baseline="30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278149C-7DFA-4661-92DC-6BAD3902F8F6}"/>
              </a:ext>
            </a:extLst>
          </p:cNvPr>
          <p:cNvCxnSpPr>
            <a:cxnSpLocks/>
          </p:cNvCxnSpPr>
          <p:nvPr/>
        </p:nvCxnSpPr>
        <p:spPr>
          <a:xfrm>
            <a:off x="980286" y="5226931"/>
            <a:ext cx="21361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39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DA6FB21-58F2-445D-A692-232634F52C9A}"/>
              </a:ext>
            </a:extLst>
          </p:cNvPr>
          <p:cNvSpPr/>
          <p:nvPr/>
        </p:nvSpPr>
        <p:spPr>
          <a:xfrm>
            <a:off x="2904389" y="5310576"/>
            <a:ext cx="631914" cy="26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6310" y="10168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3BF5BB-2239-4CA3-BCA9-41FE1AC0BC0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/>
              <p:nvPr/>
            </p:nvSpPr>
            <p:spPr>
              <a:xfrm>
                <a:off x="459176" y="969476"/>
                <a:ext cx="10565366" cy="4426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微软雅黑" panose="020B0503020204020204" pitchFamily="34" charset="-122"/>
                  </a:rPr>
                  <a:t>模型在测试数据上的误差：</a:t>
                </a:r>
                <a:endParaRPr lang="en-CA" altLang="zh-CN" dirty="0"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zh-CN" altLang="en-US" b="1" dirty="0">
                    <a:ea typeface="微软雅黑" panose="020B0503020204020204" pitchFamily="34" charset="-122"/>
                  </a:rPr>
                  <a:t>测试误差</a:t>
                </a:r>
                <a14:m>
                  <m:oMath xmlns:m="http://schemas.openxmlformats.org/officeDocument/2006/math">
                    <m:r>
                      <a:rPr lang="en-CA" altLang="zh-CN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altLang="zh-CN" dirty="0"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微软雅黑" panose="020B0503020204020204" pitchFamily="34" charset="-122"/>
                  </a:rPr>
                  <a:t>模型在训练数据上的误差：</a:t>
                </a:r>
                <a:endParaRPr lang="en-CA" altLang="zh-CN" b="1" dirty="0"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3000"/>
                  </a:spcAft>
                </a:pPr>
                <a:r>
                  <a:rPr lang="zh-CN" altLang="en-US" b="1" dirty="0">
                    <a:ea typeface="微软雅黑" panose="020B0503020204020204" pitchFamily="34" charset="-122"/>
                  </a:rPr>
                  <a:t>训练误差</a:t>
                </a:r>
                <a14:m>
                  <m:oMath xmlns:m="http://schemas.openxmlformats.org/officeDocument/2006/math">
                    <m:r>
                      <a:rPr lang="en-CA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𝑓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CA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模型在测试数据上误差与在训练数据上误差的差距</a:t>
                </a:r>
                <a:endParaRPr lang="en-CA" altLang="zh-CN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zh-CN" altLang="en-US" b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误差差距 </a:t>
                </a:r>
                <a:r>
                  <a:rPr lang="en-US" altLang="zh-CN" b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= </a:t>
                </a:r>
                <a:r>
                  <a:rPr lang="zh-CN" altLang="en-US" b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测试误差 </a:t>
                </a:r>
                <a:r>
                  <a:rPr lang="en-US" altLang="zh-CN" b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­- </a:t>
                </a:r>
                <a:r>
                  <a:rPr lang="zh-CN" altLang="en-US" b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训练误差</a:t>
                </a:r>
                <a:r>
                  <a:rPr lang="zh-CN" altLang="en-US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CA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5C74CA-4918-4705-B9BE-2FDA5DD0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6" y="969476"/>
                <a:ext cx="10565366" cy="4426853"/>
              </a:xfrm>
              <a:prstGeom prst="rect">
                <a:avLst/>
              </a:prstGeom>
              <a:blipFill>
                <a:blip r:embed="rId2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A7D8D83F-3461-491E-B6BA-A3F708A96815}"/>
              </a:ext>
            </a:extLst>
          </p:cNvPr>
          <p:cNvSpPr/>
          <p:nvPr/>
        </p:nvSpPr>
        <p:spPr>
          <a:xfrm>
            <a:off x="4253966" y="2351856"/>
            <a:ext cx="1375599" cy="371680"/>
          </a:xfrm>
          <a:prstGeom prst="wedgeRoundRectCallout">
            <a:avLst>
              <a:gd name="adj1" fmla="val 20698"/>
              <a:gd name="adj2" fmla="val -52531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模型方差</a:t>
            </a:r>
            <a:endParaRPr lang="zh-CN" altLang="en-US" baseline="30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278149C-7DFA-4661-92DC-6BAD3902F8F6}"/>
              </a:ext>
            </a:extLst>
          </p:cNvPr>
          <p:cNvCxnSpPr>
            <a:cxnSpLocks/>
          </p:cNvCxnSpPr>
          <p:nvPr/>
        </p:nvCxnSpPr>
        <p:spPr>
          <a:xfrm>
            <a:off x="3861138" y="2306750"/>
            <a:ext cx="21361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4892CAC-4C20-4E04-BEE8-3D459F274A99}"/>
              </a:ext>
            </a:extLst>
          </p:cNvPr>
          <p:cNvCxnSpPr>
            <a:cxnSpLocks/>
          </p:cNvCxnSpPr>
          <p:nvPr/>
        </p:nvCxnSpPr>
        <p:spPr>
          <a:xfrm>
            <a:off x="6324120" y="2306750"/>
            <a:ext cx="19153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57CF5CD-CDB2-4F8C-8C7B-2656695C3EAE}"/>
              </a:ext>
            </a:extLst>
          </p:cNvPr>
          <p:cNvCxnSpPr>
            <a:cxnSpLocks/>
          </p:cNvCxnSpPr>
          <p:nvPr/>
        </p:nvCxnSpPr>
        <p:spPr>
          <a:xfrm>
            <a:off x="8560958" y="2306750"/>
            <a:ext cx="1995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E8C96BDC-C236-4F6F-8686-6BFFD3FA903A}"/>
              </a:ext>
            </a:extLst>
          </p:cNvPr>
          <p:cNvSpPr/>
          <p:nvPr/>
        </p:nvSpPr>
        <p:spPr>
          <a:xfrm>
            <a:off x="6486226" y="2351856"/>
            <a:ext cx="1661173" cy="370800"/>
          </a:xfrm>
          <a:prstGeom prst="wedgeRoundRectCallout">
            <a:avLst>
              <a:gd name="adj1" fmla="val 20698"/>
              <a:gd name="adj2" fmla="val -52531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模型偏差平方</a:t>
            </a:r>
            <a:endParaRPr lang="zh-CN" altLang="en-US" baseline="30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53827B5C-99AA-4B60-9A83-E2EAD4728F59}"/>
              </a:ext>
            </a:extLst>
          </p:cNvPr>
          <p:cNvSpPr/>
          <p:nvPr/>
        </p:nvSpPr>
        <p:spPr>
          <a:xfrm>
            <a:off x="8436556" y="2351856"/>
            <a:ext cx="2083960" cy="370800"/>
          </a:xfrm>
          <a:prstGeom prst="wedgeRoundRectCallout">
            <a:avLst>
              <a:gd name="adj1" fmla="val 20698"/>
              <a:gd name="adj2" fmla="val -52531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数据标签噪声方差</a:t>
            </a:r>
          </a:p>
        </p:txBody>
      </p: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01189D00-358D-4E62-B654-52A736369D2C}"/>
              </a:ext>
            </a:extLst>
          </p:cNvPr>
          <p:cNvSpPr/>
          <p:nvPr/>
        </p:nvSpPr>
        <p:spPr>
          <a:xfrm>
            <a:off x="5316554" y="3644025"/>
            <a:ext cx="1661173" cy="370800"/>
          </a:xfrm>
          <a:prstGeom prst="wedgeRoundRectCallout">
            <a:avLst>
              <a:gd name="adj1" fmla="val 20698"/>
              <a:gd name="adj2" fmla="val -52531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模型偏差平方</a:t>
            </a:r>
            <a:endParaRPr lang="zh-CN" altLang="en-US" baseline="30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A3A7662-5D6E-4B33-961F-611D0D54E243}"/>
              </a:ext>
            </a:extLst>
          </p:cNvPr>
          <p:cNvCxnSpPr>
            <a:cxnSpLocks/>
          </p:cNvCxnSpPr>
          <p:nvPr/>
        </p:nvCxnSpPr>
        <p:spPr>
          <a:xfrm>
            <a:off x="5138344" y="3625447"/>
            <a:ext cx="19153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1C985AC-C135-4F0D-8F36-45989D478F46}"/>
              </a:ext>
            </a:extLst>
          </p:cNvPr>
          <p:cNvCxnSpPr>
            <a:cxnSpLocks/>
          </p:cNvCxnSpPr>
          <p:nvPr/>
        </p:nvCxnSpPr>
        <p:spPr>
          <a:xfrm>
            <a:off x="7287679" y="3619357"/>
            <a:ext cx="1995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FAB6DD73-CDAF-48A7-9DE3-4E5A568F74E0}"/>
              </a:ext>
            </a:extLst>
          </p:cNvPr>
          <p:cNvSpPr/>
          <p:nvPr/>
        </p:nvSpPr>
        <p:spPr>
          <a:xfrm>
            <a:off x="7281776" y="3648062"/>
            <a:ext cx="2083960" cy="370800"/>
          </a:xfrm>
          <a:prstGeom prst="wedgeRoundRectCallout">
            <a:avLst>
              <a:gd name="adj1" fmla="val 20698"/>
              <a:gd name="adj2" fmla="val -52531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数据标签噪声方差</a:t>
            </a:r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487B74E9-327E-4AC4-A408-C1F97DF03709}"/>
              </a:ext>
            </a:extLst>
          </p:cNvPr>
          <p:cNvSpPr/>
          <p:nvPr/>
        </p:nvSpPr>
        <p:spPr>
          <a:xfrm>
            <a:off x="6806523" y="5370261"/>
            <a:ext cx="1375599" cy="371680"/>
          </a:xfrm>
          <a:prstGeom prst="wedgeRoundRectCallout">
            <a:avLst>
              <a:gd name="adj1" fmla="val 20698"/>
              <a:gd name="adj2" fmla="val -52531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模型方差</a:t>
            </a:r>
            <a:endParaRPr lang="zh-CN" altLang="en-US" baseline="30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C20EBDB-2635-40A5-BC45-0265F0A65BB7}"/>
              </a:ext>
            </a:extLst>
          </p:cNvPr>
          <p:cNvCxnSpPr>
            <a:cxnSpLocks/>
          </p:cNvCxnSpPr>
          <p:nvPr/>
        </p:nvCxnSpPr>
        <p:spPr>
          <a:xfrm>
            <a:off x="6413695" y="5325155"/>
            <a:ext cx="21361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818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16310" y="1016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偏差与方差</a:t>
            </a:r>
            <a:endParaRPr lang="en-US" sz="3200" b="1" dirty="0">
              <a:solidFill>
                <a:srgbClr val="0A05D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945" y="1907846"/>
            <a:ext cx="6669163" cy="48291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E4FCE1-ED82-4A1D-B366-96FAF7249333}"/>
              </a:ext>
            </a:extLst>
          </p:cNvPr>
          <p:cNvSpPr txBox="1"/>
          <p:nvPr/>
        </p:nvSpPr>
        <p:spPr>
          <a:xfrm>
            <a:off x="1052945" y="1203904"/>
            <a:ext cx="758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测试误差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=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方差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+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偏差平方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+ 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标签噪声方差</a:t>
            </a:r>
            <a:endParaRPr lang="zh-CN" altLang="en-US" sz="2800" b="1" baseline="30000" dirty="0">
              <a:ea typeface="楷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C24DA6-395A-4D67-A85A-96F82FFE98A5}"/>
              </a:ext>
            </a:extLst>
          </p:cNvPr>
          <p:cNvSpPr/>
          <p:nvPr/>
        </p:nvSpPr>
        <p:spPr>
          <a:xfrm>
            <a:off x="6253017" y="2138869"/>
            <a:ext cx="1182255" cy="40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rPr>
              <a:t>总误差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E34CF0-E20A-4CB1-8B5B-C7DA2086ED78}"/>
              </a:ext>
            </a:extLst>
          </p:cNvPr>
          <p:cNvSpPr/>
          <p:nvPr/>
        </p:nvSpPr>
        <p:spPr>
          <a:xfrm>
            <a:off x="6770255" y="3907636"/>
            <a:ext cx="1512465" cy="40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模型方差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3DCD8C-3A86-4E99-96A9-7B83D8C26B1A}"/>
              </a:ext>
            </a:extLst>
          </p:cNvPr>
          <p:cNvSpPr/>
          <p:nvPr/>
        </p:nvSpPr>
        <p:spPr>
          <a:xfrm>
            <a:off x="6539853" y="5578915"/>
            <a:ext cx="1512465" cy="40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ea typeface="微软雅黑" panose="020B0503020204020204" pitchFamily="34" charset="-122"/>
              </a:rPr>
              <a:t>偏差平方</a:t>
            </a:r>
            <a:endParaRPr lang="zh-CN" altLang="en-US" sz="2400" b="1" baseline="300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48345C-B1A4-46DA-9C0C-42E220230541}"/>
              </a:ext>
            </a:extLst>
          </p:cNvPr>
          <p:cNvSpPr/>
          <p:nvPr/>
        </p:nvSpPr>
        <p:spPr>
          <a:xfrm>
            <a:off x="3320471" y="6336788"/>
            <a:ext cx="2341420" cy="40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rPr>
              <a:t>模型复杂度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08BE9E7-0A0A-40F5-BFFC-EE1F50F4052D}"/>
              </a:ext>
            </a:extLst>
          </p:cNvPr>
          <p:cNvSpPr/>
          <p:nvPr/>
        </p:nvSpPr>
        <p:spPr>
          <a:xfrm rot="16200000">
            <a:off x="568037" y="4018469"/>
            <a:ext cx="1182255" cy="40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rPr>
              <a:t>误差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C828B9A-7816-4CF0-ABEE-B0232DA2F0A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6D63B57-C1BD-4B9F-AE35-594902E1608D}"/>
              </a:ext>
            </a:extLst>
          </p:cNvPr>
          <p:cNvCxnSpPr>
            <a:cxnSpLocks/>
          </p:cNvCxnSpPr>
          <p:nvPr/>
        </p:nvCxnSpPr>
        <p:spPr>
          <a:xfrm>
            <a:off x="1558212" y="6162229"/>
            <a:ext cx="596827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C0DAFFC-73DA-49C9-A859-EDFBAE53558C}"/>
              </a:ext>
            </a:extLst>
          </p:cNvPr>
          <p:cNvSpPr/>
          <p:nvPr/>
        </p:nvSpPr>
        <p:spPr>
          <a:xfrm>
            <a:off x="7526487" y="6016020"/>
            <a:ext cx="2737186" cy="40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7030A0"/>
                </a:solidFill>
                <a:ea typeface="微软雅黑" panose="020B0503020204020204" pitchFamily="34" charset="-122"/>
              </a:rPr>
              <a:t>数据标签噪声方差</a:t>
            </a:r>
          </a:p>
        </p:txBody>
      </p:sp>
    </p:spTree>
    <p:extLst>
      <p:ext uri="{BB962C8B-B14F-4D97-AF65-F5344CB8AC3E}">
        <p14:creationId xmlns:p14="http://schemas.microsoft.com/office/powerpoint/2010/main" val="3648333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1310386" y="3707276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缓解过拟合方法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F4A60A2-D023-4E72-8E56-EBBDBA094105}"/>
              </a:ext>
            </a:extLst>
          </p:cNvPr>
          <p:cNvSpPr txBox="1"/>
          <p:nvPr/>
        </p:nvSpPr>
        <p:spPr>
          <a:xfrm>
            <a:off x="1310386" y="1384954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偏差、方差、过拟合、欠拟合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缓解过拟合方法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339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50567" y="10901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过拟合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7695" y="1391679"/>
            <a:ext cx="4440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过拟合发生原因是什么？</a:t>
            </a:r>
            <a:endParaRPr lang="en-US" altLang="zh-CN" sz="2800" b="1" dirty="0"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C30F8D4-3915-46CB-B90C-6783CA03CE5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972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50567" y="137007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过拟合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7695" y="1391679"/>
            <a:ext cx="4246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过拟合发生原因是什么</a:t>
            </a:r>
            <a:r>
              <a:rPr lang="en-US" altLang="zh-CN" sz="2800" b="1" dirty="0"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00728D-6397-4305-9EC9-3A8C07251359}"/>
              </a:ext>
            </a:extLst>
          </p:cNvPr>
          <p:cNvSpPr/>
          <p:nvPr/>
        </p:nvSpPr>
        <p:spPr>
          <a:xfrm>
            <a:off x="1560944" y="1993665"/>
            <a:ext cx="6775660" cy="611909"/>
          </a:xfrm>
          <a:prstGeom prst="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模型过于复杂，训练数据不够大</a:t>
            </a:r>
            <a:endParaRPr lang="zh-CN" altLang="en-US" sz="2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2F06E04-46F0-4719-B5A0-1D0FE439D8C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20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78" y="1999710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简单线性回归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F4A60A2-D023-4E72-8E56-EBBDBA094105}"/>
              </a:ext>
            </a:extLst>
          </p:cNvPr>
          <p:cNvSpPr txBox="1"/>
          <p:nvPr/>
        </p:nvSpPr>
        <p:spPr>
          <a:xfrm>
            <a:off x="613978" y="1384661"/>
            <a:ext cx="11301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简单线性回归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偏差、方差、过拟合、欠拟合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缓解过拟合方法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5396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过拟合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7695" y="1391679"/>
            <a:ext cx="44562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过拟合发生原因是什么？</a:t>
            </a: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如何避免过拟合？</a:t>
            </a:r>
            <a:endParaRPr lang="en-US" altLang="zh-CN" sz="28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16B715-88B8-4081-AB17-BF17DA34450D}"/>
              </a:ext>
            </a:extLst>
          </p:cNvPr>
          <p:cNvSpPr/>
          <p:nvPr/>
        </p:nvSpPr>
        <p:spPr>
          <a:xfrm>
            <a:off x="1560944" y="1993665"/>
            <a:ext cx="6775660" cy="611909"/>
          </a:xfrm>
          <a:prstGeom prst="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模型过于复杂，训练数据不够大</a:t>
            </a:r>
            <a:endParaRPr lang="zh-CN" altLang="en-US" sz="2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E09810F-94CF-47AD-8EF3-59512DA6FCF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过拟合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7695" y="1391679"/>
            <a:ext cx="44562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过拟合发生原因是什么？</a:t>
            </a: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如何避免过拟合？</a:t>
            </a:r>
            <a:endParaRPr lang="en-US" altLang="zh-CN" sz="28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16B715-88B8-4081-AB17-BF17DA34450D}"/>
              </a:ext>
            </a:extLst>
          </p:cNvPr>
          <p:cNvSpPr/>
          <p:nvPr/>
        </p:nvSpPr>
        <p:spPr>
          <a:xfrm>
            <a:off x="1560944" y="1993665"/>
            <a:ext cx="6775660" cy="611909"/>
          </a:xfrm>
          <a:prstGeom prst="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模型过于复杂，训练数据不够大</a:t>
            </a:r>
            <a:endParaRPr lang="zh-CN" altLang="en-US" sz="2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57755B-D42B-459F-8A19-45DB14C59818}"/>
              </a:ext>
            </a:extLst>
          </p:cNvPr>
          <p:cNvSpPr/>
          <p:nvPr/>
        </p:nvSpPr>
        <p:spPr>
          <a:xfrm>
            <a:off x="1560944" y="3406785"/>
            <a:ext cx="7809198" cy="907941"/>
          </a:xfrm>
          <a:prstGeom prst="rect">
            <a:avLst/>
          </a:prstGeom>
          <a:solidFill>
            <a:srgbClr val="FFFF94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增大训练数据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降低模型复杂度</a:t>
            </a:r>
            <a:r>
              <a:rPr lang="en-US" altLang="zh-CN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比如经验损失函数加正则项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6C9EFB6-593A-4C8F-A700-835B7982A5B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225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DA51C0B7-A61F-4CA0-BCD4-6B34956127D9}"/>
              </a:ext>
            </a:extLst>
          </p:cNvPr>
          <p:cNvSpPr/>
          <p:nvPr/>
        </p:nvSpPr>
        <p:spPr>
          <a:xfrm>
            <a:off x="7898859" y="215686"/>
            <a:ext cx="3392139" cy="407099"/>
          </a:xfrm>
          <a:prstGeom prst="roundRect">
            <a:avLst/>
          </a:prstGeom>
          <a:solidFill>
            <a:srgbClr val="A8EFC6"/>
          </a:solidFill>
          <a:ln>
            <a:solidFill>
              <a:srgbClr val="A8E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7065CB8-5CA6-4D43-BF78-A72A47164756}"/>
              </a:ext>
            </a:extLst>
          </p:cNvPr>
          <p:cNvSpPr txBox="1"/>
          <p:nvPr/>
        </p:nvSpPr>
        <p:spPr>
          <a:xfrm>
            <a:off x="7893690" y="869371"/>
            <a:ext cx="3769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训练样本数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= 40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训练损失函数值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= 5901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测试损失函数值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= 14422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0EE28C9-A3BE-4B1E-89D6-AE5BC0514D34}"/>
              </a:ext>
            </a:extLst>
          </p:cNvPr>
          <p:cNvSpPr txBox="1"/>
          <p:nvPr/>
        </p:nvSpPr>
        <p:spPr>
          <a:xfrm>
            <a:off x="7893690" y="2899419"/>
            <a:ext cx="364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训练样本数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= 400</a:t>
            </a:r>
            <a:endParaRPr lang="en-US" altLang="zh-CN" sz="2400" b="0" i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训练损失函数值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= 6270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测试损失函数值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= 6635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8E497AF-C2A7-4195-A521-8225AFB6B06A}"/>
              </a:ext>
            </a:extLst>
          </p:cNvPr>
          <p:cNvSpPr txBox="1"/>
          <p:nvPr/>
        </p:nvSpPr>
        <p:spPr>
          <a:xfrm>
            <a:off x="7893690" y="5355481"/>
            <a:ext cx="3640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训练样本数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= 4000</a:t>
            </a:r>
            <a:endParaRPr lang="en-US" altLang="zh-CN" sz="2400" b="0" i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训练损失函数值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= 6301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测试损失函数值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= 6333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A95A572-EFD0-4038-84DC-449CDE11859A}"/>
                  </a:ext>
                </a:extLst>
              </p:cNvPr>
              <p:cNvSpPr txBox="1"/>
              <p:nvPr/>
            </p:nvSpPr>
            <p:spPr>
              <a:xfrm>
                <a:off x="7898860" y="233464"/>
                <a:ext cx="32655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模型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20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A95A572-EFD0-4038-84DC-449CDE11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60" y="233464"/>
                <a:ext cx="3265574" cy="400110"/>
              </a:xfrm>
              <a:prstGeom prst="rect">
                <a:avLst/>
              </a:prstGeom>
              <a:blipFill>
                <a:blip r:embed="rId2"/>
                <a:stretch>
                  <a:fillRect l="-2056" t="-12121" b="-21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55AE7F5-EF46-43F0-974C-D5C394554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8790"/>
          <a:stretch/>
        </p:blipFill>
        <p:spPr>
          <a:xfrm>
            <a:off x="0" y="0"/>
            <a:ext cx="7394308" cy="24322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AB5255-B506-46FC-9AA5-F06D9F70B9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r="9022"/>
          <a:stretch/>
        </p:blipFill>
        <p:spPr>
          <a:xfrm>
            <a:off x="0" y="2283476"/>
            <a:ext cx="7380413" cy="2432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9503B9-649A-4D83-8305-D34938DBD2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9193" b="5870"/>
          <a:stretch/>
        </p:blipFill>
        <p:spPr>
          <a:xfrm>
            <a:off x="20671" y="4568547"/>
            <a:ext cx="7359742" cy="22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12D37B9-E654-4CFB-9307-8F3DB6D9D778}"/>
              </a:ext>
            </a:extLst>
          </p:cNvPr>
          <p:cNvSpPr/>
          <p:nvPr/>
        </p:nvSpPr>
        <p:spPr>
          <a:xfrm>
            <a:off x="3250659" y="1995088"/>
            <a:ext cx="1770434" cy="496110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58B0366-D05C-4085-B1FC-E7D990921CAD}"/>
              </a:ext>
            </a:extLst>
          </p:cNvPr>
          <p:cNvSpPr/>
          <p:nvPr/>
        </p:nvSpPr>
        <p:spPr>
          <a:xfrm>
            <a:off x="5564221" y="1995088"/>
            <a:ext cx="846307" cy="496110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18212" y="908038"/>
                <a:ext cx="8226786" cy="2686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ea typeface="微软雅黑" panose="020B0503020204020204" pitchFamily="34" charset="-122"/>
                  </a:rPr>
                  <a:t>损失函数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zh-CN" altLang="en-US" sz="28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lvl="1"/>
                <a:endParaRPr lang="en-US" altLang="zh-CN" sz="32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12" y="908038"/>
                <a:ext cx="8226786" cy="2686826"/>
              </a:xfrm>
              <a:prstGeom prst="rect">
                <a:avLst/>
              </a:prstGeom>
              <a:blipFill>
                <a:blip r:embed="rId2"/>
                <a:stretch>
                  <a:fillRect l="-1334" t="-2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0F84AE7C-88FD-4261-B558-1DA66BE65C96}"/>
              </a:ext>
            </a:extLst>
          </p:cNvPr>
          <p:cNvSpPr/>
          <p:nvPr/>
        </p:nvSpPr>
        <p:spPr>
          <a:xfrm>
            <a:off x="856036" y="2858982"/>
            <a:ext cx="3754876" cy="612648"/>
          </a:xfrm>
          <a:prstGeom prst="wedgeRoundRectCallout">
            <a:avLst>
              <a:gd name="adj1" fmla="val 41925"/>
              <a:gd name="adj2" fmla="val -97869"/>
              <a:gd name="adj3" fmla="val 16667"/>
            </a:avLst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鼓励模型拟合数据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FCE7403F-0DE8-414F-B610-2EF9147F9EF8}"/>
              </a:ext>
            </a:extLst>
          </p:cNvPr>
          <p:cNvSpPr/>
          <p:nvPr/>
        </p:nvSpPr>
        <p:spPr>
          <a:xfrm>
            <a:off x="5458838" y="2858982"/>
            <a:ext cx="5015197" cy="612648"/>
          </a:xfrm>
          <a:prstGeom prst="wedgeRoundRectCallout">
            <a:avLst>
              <a:gd name="adj1" fmla="val -37868"/>
              <a:gd name="adj2" fmla="val -99457"/>
              <a:gd name="adj3" fmla="val 16667"/>
            </a:avLst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正则项，鼓励模型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拟合数据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话气泡: 圆角矩形 14">
                <a:extLst>
                  <a:ext uri="{FF2B5EF4-FFF2-40B4-BE49-F238E27FC236}">
                    <a16:creationId xmlns:a16="http://schemas.microsoft.com/office/drawing/2014/main" id="{7E25C773-381E-489E-8748-366D59396288}"/>
                  </a:ext>
                </a:extLst>
              </p:cNvPr>
              <p:cNvSpPr/>
              <p:nvPr/>
            </p:nvSpPr>
            <p:spPr>
              <a:xfrm>
                <a:off x="5742670" y="1287801"/>
                <a:ext cx="4619016" cy="612648"/>
              </a:xfrm>
              <a:prstGeom prst="wedgeRoundRectCallout">
                <a:avLst>
                  <a:gd name="adj1" fmla="val -55039"/>
                  <a:gd name="adj2" fmla="val 52972"/>
                  <a:gd name="adj3" fmla="val 16667"/>
                </a:avLst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CA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&gt;0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为以参数，平衡两个式子</a:t>
                </a:r>
                <a:endPara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对话气泡: 圆角矩形 14">
                <a:extLst>
                  <a:ext uri="{FF2B5EF4-FFF2-40B4-BE49-F238E27FC236}">
                    <a16:creationId xmlns:a16="http://schemas.microsoft.com/office/drawing/2014/main" id="{7E25C773-381E-489E-8748-366D59396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670" y="1287801"/>
                <a:ext cx="4619016" cy="612648"/>
              </a:xfrm>
              <a:prstGeom prst="wedgeRoundRectCallout">
                <a:avLst>
                  <a:gd name="adj1" fmla="val -55039"/>
                  <a:gd name="adj2" fmla="val 52972"/>
                  <a:gd name="adj3" fmla="val 16667"/>
                </a:avLst>
              </a:prstGeom>
              <a:blipFill>
                <a:blip r:embed="rId3"/>
                <a:stretch>
                  <a:fillRect t="-2857" r="-1506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AA8D0B9-86B2-4B13-984B-C2CA29FADCCA}"/>
                  </a:ext>
                </a:extLst>
              </p:cNvPr>
              <p:cNvSpPr/>
              <p:nvPr/>
            </p:nvSpPr>
            <p:spPr>
              <a:xfrm>
                <a:off x="212462" y="3946919"/>
                <a:ext cx="11979538" cy="2782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正则项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可以为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,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问题被称为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岭回归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914400" lvl="1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,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问题被称为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LASSO 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east 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bsolute 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S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hrinkage and 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S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election 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O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perator).</a:t>
                </a:r>
              </a:p>
              <a:p>
                <a:pPr marL="914400" lvl="1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,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问题被称为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Elastic net</a:t>
                </a:r>
                <a:r>
                  <a:rPr lang="en-US" altLang="zh-CN" sz="2400" b="1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AA8D0B9-86B2-4B13-984B-C2CA29FAD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62" y="3946919"/>
                <a:ext cx="11979538" cy="2782749"/>
              </a:xfrm>
              <a:prstGeom prst="rect">
                <a:avLst/>
              </a:prstGeom>
              <a:blipFill>
                <a:blip r:embed="rId4"/>
                <a:stretch>
                  <a:fillRect l="-814" t="-1969" b="-2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D048D99-B167-4AD7-B2B8-EBE14BD8484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96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619C5EAF-D66B-403C-8375-03E74D764657}"/>
              </a:ext>
            </a:extLst>
          </p:cNvPr>
          <p:cNvSpPr/>
          <p:nvPr/>
        </p:nvSpPr>
        <p:spPr>
          <a:xfrm>
            <a:off x="6638710" y="1561589"/>
            <a:ext cx="3744155" cy="572011"/>
          </a:xfrm>
          <a:prstGeom prst="wedgeRoundRectCallout">
            <a:avLst>
              <a:gd name="adj1" fmla="val -16557"/>
              <a:gd name="adj2" fmla="val -28842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921136"/>
                <a:ext cx="11592910" cy="1755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ea typeface="微软雅黑" panose="020B0503020204020204" pitchFamily="34" charset="-122"/>
                  </a:rPr>
                  <a:t>岭回归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b="1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altLang="zh-CN" sz="2800" b="1" dirty="0">
                    <a:ea typeface="微软雅黑" panose="020B0503020204020204" pitchFamily="34" charset="-12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lvl="1"/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1136"/>
                <a:ext cx="11592910" cy="1755481"/>
              </a:xfrm>
              <a:prstGeom prst="rect">
                <a:avLst/>
              </a:prstGeom>
              <a:blipFill>
                <a:blip r:embed="rId2"/>
                <a:stretch>
                  <a:fillRect l="-946" t="-38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46CB7D10-DB0B-44A1-8403-CF1B50481F6B}"/>
                  </a:ext>
                </a:extLst>
              </p:cNvPr>
              <p:cNvSpPr/>
              <p:nvPr/>
            </p:nvSpPr>
            <p:spPr>
              <a:xfrm>
                <a:off x="6640645" y="2467729"/>
                <a:ext cx="4686115" cy="612648"/>
              </a:xfrm>
              <a:prstGeom prst="wedgeRoundRectCallout">
                <a:avLst>
                  <a:gd name="adj1" fmla="val -37868"/>
                  <a:gd name="adj2" fmla="val -99457"/>
                  <a:gd name="adj3" fmla="val 16667"/>
                </a:avLst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意外收获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满秩</a:t>
                </a:r>
                <a:endPara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46CB7D10-DB0B-44A1-8403-CF1B50481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645" y="2467729"/>
                <a:ext cx="4686115" cy="612648"/>
              </a:xfrm>
              <a:prstGeom prst="wedgeRoundRectCallout">
                <a:avLst>
                  <a:gd name="adj1" fmla="val -37868"/>
                  <a:gd name="adj2" fmla="val -99457"/>
                  <a:gd name="adj3" fmla="val 16667"/>
                </a:avLst>
              </a:prstGeom>
              <a:blipFill>
                <a:blip r:embed="rId3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-to-the-left-silhouette_32536">
            <a:extLst>
              <a:ext uri="{FF2B5EF4-FFF2-40B4-BE49-F238E27FC236}">
                <a16:creationId xmlns:a16="http://schemas.microsoft.com/office/drawing/2014/main" id="{BEDFCC9F-B5AE-481B-9079-A51001C38899}"/>
              </a:ext>
            </a:extLst>
          </p:cNvPr>
          <p:cNvSpPr/>
          <p:nvPr/>
        </p:nvSpPr>
        <p:spPr>
          <a:xfrm rot="10800000">
            <a:off x="5796455" y="1677399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C20408E-5EF5-4579-B11D-2BBF65F6F7A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275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923544"/>
                <a:ext cx="11592910" cy="2186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ea typeface="微软雅黑" panose="020B0503020204020204" pitchFamily="34" charset="-122"/>
                  </a:rPr>
                  <a:t>岭回归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b="1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altLang="zh-CN" sz="2800" b="1" dirty="0">
                    <a:ea typeface="微软雅黑" panose="020B0503020204020204" pitchFamily="34" charset="-12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lvl="1"/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如果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，解为什么样子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?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3544"/>
                <a:ext cx="11592910" cy="2186368"/>
              </a:xfrm>
              <a:prstGeom prst="rect">
                <a:avLst/>
              </a:prstGeom>
              <a:blipFill>
                <a:blip r:embed="rId2"/>
                <a:stretch>
                  <a:fillRect l="-946" t="-3352" b="-69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-to-the-left-silhouette_32536">
            <a:extLst>
              <a:ext uri="{FF2B5EF4-FFF2-40B4-BE49-F238E27FC236}">
                <a16:creationId xmlns:a16="http://schemas.microsoft.com/office/drawing/2014/main" id="{E7BAC68B-F442-4E3E-93F5-103B3C1B70F7}"/>
              </a:ext>
            </a:extLst>
          </p:cNvPr>
          <p:cNvSpPr/>
          <p:nvPr/>
        </p:nvSpPr>
        <p:spPr>
          <a:xfrm rot="10800000">
            <a:off x="5926038" y="1735331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F9086DE-E243-472C-830D-70A5C2A6E60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899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923544"/>
                <a:ext cx="11592910" cy="4245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ea typeface="微软雅黑" panose="020B0503020204020204" pitchFamily="34" charset="-122"/>
                  </a:rPr>
                  <a:t>岭回归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b="1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altLang="zh-CN" sz="2800" b="1" dirty="0">
                    <a:ea typeface="微软雅黑" panose="020B0503020204020204" pitchFamily="34" charset="-12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lvl="1"/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如果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，解为什么样子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?</a:t>
                </a:r>
              </a:p>
              <a:p>
                <a:pPr lvl="2"/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目标函数为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zh-CN" alt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，问题退化为线性回归，解为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.</a:t>
                </a:r>
              </a:p>
              <a:p>
                <a:pPr marL="914400" lvl="1" indent="-4572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，解为什么样子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?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3544"/>
                <a:ext cx="11592910" cy="4245521"/>
              </a:xfrm>
              <a:prstGeom prst="rect">
                <a:avLst/>
              </a:prstGeom>
              <a:blipFill>
                <a:blip r:embed="rId2"/>
                <a:stretch>
                  <a:fillRect l="-946" t="-17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-to-the-left-silhouette_32536">
            <a:extLst>
              <a:ext uri="{FF2B5EF4-FFF2-40B4-BE49-F238E27FC236}">
                <a16:creationId xmlns:a16="http://schemas.microsoft.com/office/drawing/2014/main" id="{526BC842-66BB-4433-A870-D5A4D70CC91B}"/>
              </a:ext>
            </a:extLst>
          </p:cNvPr>
          <p:cNvSpPr/>
          <p:nvPr/>
        </p:nvSpPr>
        <p:spPr>
          <a:xfrm rot="10800000">
            <a:off x="5935870" y="1688935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F53D3B5-2AAD-404C-9689-4FC33930EA6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479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923544"/>
                <a:ext cx="11592910" cy="6104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ea typeface="微软雅黑" panose="020B0503020204020204" pitchFamily="34" charset="-122"/>
                  </a:rPr>
                  <a:t>岭回归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b="1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altLang="zh-CN" sz="2800" b="1" dirty="0">
                    <a:ea typeface="微软雅黑" panose="020B0503020204020204" pitchFamily="34" charset="-12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lvl="1"/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如果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，解为什么样子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?</a:t>
                </a:r>
              </a:p>
              <a:p>
                <a:pPr lvl="2"/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目标函数为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zh-CN" alt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，问题退化为线性回归，解为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.</a:t>
                </a:r>
              </a:p>
              <a:p>
                <a:pPr marL="914400" lvl="1" indent="-4572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，解为什么样子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?</a:t>
                </a:r>
              </a:p>
              <a:p>
                <a:pPr lvl="2"/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目标函数等价于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，解为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.</a:t>
                </a:r>
              </a:p>
              <a:p>
                <a:pPr marL="914400" lvl="1" indent="-4572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如何理解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∞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解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?</a:t>
                </a:r>
              </a:p>
              <a:p>
                <a:pPr marL="914400" lvl="1" indent="-4572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3544"/>
                <a:ext cx="11592910" cy="6104620"/>
              </a:xfrm>
              <a:prstGeom prst="rect">
                <a:avLst/>
              </a:prstGeom>
              <a:blipFill>
                <a:blip r:embed="rId2"/>
                <a:stretch>
                  <a:fillRect l="-946" t="-11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-to-the-left-silhouette_32536">
            <a:extLst>
              <a:ext uri="{FF2B5EF4-FFF2-40B4-BE49-F238E27FC236}">
                <a16:creationId xmlns:a16="http://schemas.microsoft.com/office/drawing/2014/main" id="{AD1A4D45-16C5-4AB7-9A38-4DB4C43960B1}"/>
              </a:ext>
            </a:extLst>
          </p:cNvPr>
          <p:cNvSpPr/>
          <p:nvPr/>
        </p:nvSpPr>
        <p:spPr>
          <a:xfrm rot="10800000">
            <a:off x="5926038" y="1735331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B1BA555-7284-4C5E-9F29-D5D2B5ED45A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192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923544"/>
                <a:ext cx="11592910" cy="6843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ea typeface="微软雅黑" panose="020B0503020204020204" pitchFamily="34" charset="-122"/>
                  </a:rPr>
                  <a:t>岭回归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b="1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altLang="zh-CN" sz="2800" b="1" dirty="0">
                    <a:ea typeface="微软雅黑" panose="020B0503020204020204" pitchFamily="34" charset="-12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CA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lvl="1"/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如果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，解为什么样子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?</a:t>
                </a:r>
              </a:p>
              <a:p>
                <a:pPr lvl="2"/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目标函数为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zh-CN" alt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，问题退化为线性回归，解为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8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，解为什么样子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?</a:t>
                </a:r>
              </a:p>
              <a:p>
                <a:pPr lvl="2"/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=+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目标函数等价于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，解为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8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spcBef>
                    <a:spcPts val="18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微软雅黑" panose="020B0503020204020204" pitchFamily="34" charset="-122"/>
                  </a:rPr>
                  <a:t>如何理解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∞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800" dirty="0">
                    <a:ea typeface="微软雅黑" panose="020B0503020204020204" pitchFamily="34" charset="-122"/>
                  </a:rPr>
                  <a:t>解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?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目标函数与训练数据无关。模型偏差极大。</a:t>
                </a:r>
                <a:endParaRPr lang="en-US" altLang="zh-CN" sz="28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3544"/>
                <a:ext cx="11592910" cy="6843284"/>
              </a:xfrm>
              <a:prstGeom prst="rect">
                <a:avLst/>
              </a:prstGeom>
              <a:blipFill>
                <a:blip r:embed="rId2"/>
                <a:stretch>
                  <a:fillRect l="-946" t="-10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-to-the-left-silhouette_32536">
            <a:extLst>
              <a:ext uri="{FF2B5EF4-FFF2-40B4-BE49-F238E27FC236}">
                <a16:creationId xmlns:a16="http://schemas.microsoft.com/office/drawing/2014/main" id="{460F61DD-6C38-4F9E-B709-D2B8220ED2A2}"/>
              </a:ext>
            </a:extLst>
          </p:cNvPr>
          <p:cNvSpPr/>
          <p:nvPr/>
        </p:nvSpPr>
        <p:spPr>
          <a:xfrm rot="10800000">
            <a:off x="5926038" y="1735331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2104EBD-6C1C-4243-9C66-A757490FCC8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63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8879C35-3D73-4B76-BFAB-FB3F43D46A45}"/>
              </a:ext>
            </a:extLst>
          </p:cNvPr>
          <p:cNvSpPr/>
          <p:nvPr/>
        </p:nvSpPr>
        <p:spPr>
          <a:xfrm>
            <a:off x="7456949" y="27376"/>
            <a:ext cx="4528523" cy="1200329"/>
          </a:xfrm>
          <a:prstGeom prst="roundRect">
            <a:avLst/>
          </a:prstGeom>
          <a:solidFill>
            <a:srgbClr val="A8EFC6"/>
          </a:solidFill>
          <a:ln>
            <a:solidFill>
              <a:srgbClr val="A8E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877FE0B-8F77-4DDB-9E4E-5C9B17900293}"/>
                  </a:ext>
                </a:extLst>
              </p:cNvPr>
              <p:cNvSpPr txBox="1"/>
              <p:nvPr/>
            </p:nvSpPr>
            <p:spPr>
              <a:xfrm>
                <a:off x="7812652" y="1201671"/>
                <a:ext cx="38159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4313</a:t>
                </a:r>
                <a:endParaRPr lang="en-US" altLang="zh-CN" sz="2400" dirty="0">
                  <a:ea typeface="楷体" panose="02010609060101010101" pitchFamily="49" charset="-122"/>
                </a:endParaRPr>
              </a:p>
              <a:p>
                <a:r>
                  <a:rPr lang="zh-CN" altLang="en-US" sz="2400" dirty="0"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9478</a:t>
                </a:r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877FE0B-8F77-4DDB-9E4E-5C9B1790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652" y="1201671"/>
                <a:ext cx="3815932" cy="1200329"/>
              </a:xfrm>
              <a:prstGeom prst="rect">
                <a:avLst/>
              </a:prstGeom>
              <a:blipFill>
                <a:blip r:embed="rId2"/>
                <a:stretch>
                  <a:fillRect l="-2556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6B9619-B4F0-4B24-A63F-6B572DAE362D}"/>
                  </a:ext>
                </a:extLst>
              </p:cNvPr>
              <p:cNvSpPr txBox="1"/>
              <p:nvPr/>
            </p:nvSpPr>
            <p:spPr>
              <a:xfrm>
                <a:off x="7812652" y="2980244"/>
                <a:ext cx="40150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300</m:t>
                      </m:r>
                    </m:oMath>
                  </m:oMathPara>
                </a14:m>
                <a:endParaRPr lang="en-US" altLang="zh-CN" sz="2400" b="0" i="1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5847</a:t>
                </a:r>
              </a:p>
              <a:p>
                <a:r>
                  <a:rPr lang="zh-CN" altLang="en-US" sz="2400" dirty="0"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8269</a:t>
                </a:r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6B9619-B4F0-4B24-A63F-6B572DAE3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652" y="2980244"/>
                <a:ext cx="4015037" cy="1200329"/>
              </a:xfrm>
              <a:prstGeom prst="rect">
                <a:avLst/>
              </a:prstGeom>
              <a:blipFill>
                <a:blip r:embed="rId3"/>
                <a:stretch>
                  <a:fillRect l="-2432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FAF8FA-36F3-4563-AE40-C41E8B1BBDEE}"/>
                  </a:ext>
                </a:extLst>
              </p:cNvPr>
              <p:cNvSpPr txBox="1"/>
              <p:nvPr/>
            </p:nvSpPr>
            <p:spPr>
              <a:xfrm>
                <a:off x="7812652" y="5355481"/>
                <a:ext cx="39049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3000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6250</a:t>
                </a:r>
              </a:p>
              <a:p>
                <a:r>
                  <a:rPr lang="zh-CN" altLang="en-US" sz="2400" dirty="0"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8978</a:t>
                </a:r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FAF8FA-36F3-4563-AE40-C41E8B1BB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652" y="5355481"/>
                <a:ext cx="3904967" cy="1200329"/>
              </a:xfrm>
              <a:prstGeom prst="rect">
                <a:avLst/>
              </a:prstGeom>
              <a:blipFill>
                <a:blip r:embed="rId4"/>
                <a:stretch>
                  <a:fillRect l="-2500" b="-1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71C92BF-AD7B-46B8-BBC9-F7FBA7B0B22D}"/>
                  </a:ext>
                </a:extLst>
              </p:cNvPr>
              <p:cNvSpPr txBox="1"/>
              <p:nvPr/>
            </p:nvSpPr>
            <p:spPr>
              <a:xfrm>
                <a:off x="7567019" y="35803"/>
                <a:ext cx="4528523" cy="1207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岭回归</a:t>
                </a:r>
                <a:r>
                  <a:rPr lang="en-US" altLang="zh-CN" sz="20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</m:oMath>
                </a14:m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训练样本数为</a:t>
                </a:r>
                <a:r>
                  <a:rPr lang="en-US" altLang="zh-CN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40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71C92BF-AD7B-46B8-BBC9-F7FBA7B0B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9" y="35803"/>
                <a:ext cx="4528523" cy="1207190"/>
              </a:xfrm>
              <a:prstGeom prst="rect">
                <a:avLst/>
              </a:prstGeom>
              <a:blipFill>
                <a:blip r:embed="rId5"/>
                <a:stretch>
                  <a:fillRect l="-13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E941CCA-7DDC-4EF1-B802-FE1ED4FAB6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t="1213" r="7767"/>
          <a:stretch/>
        </p:blipFill>
        <p:spPr>
          <a:xfrm>
            <a:off x="-759" y="6307"/>
            <a:ext cx="7502013" cy="24027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954155-C3A7-4E64-B7C1-786DF03213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r="8665"/>
          <a:stretch/>
        </p:blipFill>
        <p:spPr>
          <a:xfrm>
            <a:off x="-759" y="2251716"/>
            <a:ext cx="7403690" cy="24322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6E62E1-2B2B-4E31-819E-FF8FDB7D2D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r="8866" b="3944"/>
          <a:stretch/>
        </p:blipFill>
        <p:spPr>
          <a:xfrm>
            <a:off x="0" y="4530216"/>
            <a:ext cx="7403690" cy="233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5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EA1187F9-B6F5-4B33-9EE3-6AC8D36CF059}"/>
              </a:ext>
            </a:extLst>
          </p:cNvPr>
          <p:cNvGrpSpPr/>
          <p:nvPr/>
        </p:nvGrpSpPr>
        <p:grpSpPr>
          <a:xfrm>
            <a:off x="-32520" y="4764946"/>
            <a:ext cx="7064779" cy="686154"/>
            <a:chOff x="6656439" y="5500880"/>
            <a:chExt cx="4562167" cy="106496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FDCC7BA-0488-4692-8BDA-9F362044D028}"/>
                </a:ext>
              </a:extLst>
            </p:cNvPr>
            <p:cNvSpPr/>
            <p:nvPr/>
          </p:nvSpPr>
          <p:spPr>
            <a:xfrm rot="16200000">
              <a:off x="8558772" y="4124370"/>
              <a:ext cx="853774" cy="4029173"/>
            </a:xfrm>
            <a:custGeom>
              <a:avLst/>
              <a:gdLst>
                <a:gd name="connsiteX0" fmla="*/ 152394 w 226143"/>
                <a:gd name="connsiteY0" fmla="*/ 0 h 914400"/>
                <a:gd name="connsiteX1" fmla="*/ 226143 w 226143"/>
                <a:gd name="connsiteY1" fmla="*/ 0 h 914400"/>
                <a:gd name="connsiteX2" fmla="*/ 226143 w 226143"/>
                <a:gd name="connsiteY2" fmla="*/ 914400 h 914400"/>
                <a:gd name="connsiteX3" fmla="*/ 152394 w 226143"/>
                <a:gd name="connsiteY3" fmla="*/ 914400 h 914400"/>
                <a:gd name="connsiteX4" fmla="*/ 76197 w 226143"/>
                <a:gd name="connsiteY4" fmla="*/ 838203 h 914400"/>
                <a:gd name="connsiteX5" fmla="*/ 76197 w 226143"/>
                <a:gd name="connsiteY5" fmla="*/ 533397 h 914400"/>
                <a:gd name="connsiteX6" fmla="*/ 0 w 226143"/>
                <a:gd name="connsiteY6" fmla="*/ 457200 h 914400"/>
                <a:gd name="connsiteX7" fmla="*/ 76197 w 226143"/>
                <a:gd name="connsiteY7" fmla="*/ 381003 h 914400"/>
                <a:gd name="connsiteX8" fmla="*/ 76197 w 226143"/>
                <a:gd name="connsiteY8" fmla="*/ 76197 h 914400"/>
                <a:gd name="connsiteX9" fmla="*/ 152394 w 226143"/>
                <a:gd name="connsiteY9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43" h="914400">
                  <a:moveTo>
                    <a:pt x="152394" y="0"/>
                  </a:moveTo>
                  <a:lnTo>
                    <a:pt x="226143" y="0"/>
                  </a:lnTo>
                  <a:lnTo>
                    <a:pt x="226143" y="914400"/>
                  </a:lnTo>
                  <a:lnTo>
                    <a:pt x="152394" y="914400"/>
                  </a:lnTo>
                  <a:cubicBezTo>
                    <a:pt x="110312" y="914400"/>
                    <a:pt x="76197" y="880285"/>
                    <a:pt x="76197" y="838203"/>
                  </a:cubicBezTo>
                  <a:lnTo>
                    <a:pt x="76197" y="533397"/>
                  </a:lnTo>
                  <a:cubicBezTo>
                    <a:pt x="76197" y="491315"/>
                    <a:pt x="42082" y="457200"/>
                    <a:pt x="0" y="457200"/>
                  </a:cubicBezTo>
                  <a:cubicBezTo>
                    <a:pt x="42082" y="457200"/>
                    <a:pt x="76197" y="423085"/>
                    <a:pt x="76197" y="381003"/>
                  </a:cubicBezTo>
                  <a:lnTo>
                    <a:pt x="76197" y="76197"/>
                  </a:lnTo>
                  <a:cubicBezTo>
                    <a:pt x="76197" y="34115"/>
                    <a:pt x="110312" y="0"/>
                    <a:pt x="152394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BCFF667-CB66-4380-8CE2-25A4A0F09B53}"/>
                </a:ext>
              </a:extLst>
            </p:cNvPr>
            <p:cNvSpPr/>
            <p:nvPr/>
          </p:nvSpPr>
          <p:spPr>
            <a:xfrm>
              <a:off x="6656439" y="5500880"/>
              <a:ext cx="4562167" cy="422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46509" y="109727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简单线性回归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243" y="1179692"/>
            <a:ext cx="514115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每个样本的输入只有一个特征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模型为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>
              <a:xfrm>
                <a:off x="586632" y="4288235"/>
                <a:ext cx="2416543" cy="666140"/>
              </a:xfrm>
              <a:prstGeom prst="wedgeRoundRectCallout">
                <a:avLst>
                  <a:gd name="adj1" fmla="val 56493"/>
                  <a:gd name="adj2" fmla="val -163650"/>
                  <a:gd name="adj3" fmla="val 16667"/>
                </a:avLst>
              </a:prstGeom>
              <a:solidFill>
                <a:srgbClr val="FFFF9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为权重系数</a:t>
                </a:r>
                <a:endParaRPr lang="en-US" altLang="zh-CN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32" y="4288235"/>
                <a:ext cx="2416543" cy="666140"/>
              </a:xfrm>
              <a:prstGeom prst="wedgeRoundRectCallout">
                <a:avLst>
                  <a:gd name="adj1" fmla="val 56493"/>
                  <a:gd name="adj2" fmla="val -163650"/>
                  <a:gd name="adj3" fmla="val 16667"/>
                </a:avLst>
              </a:prstGeom>
              <a:blipFill>
                <a:blip r:embed="rId2"/>
                <a:stretch>
                  <a:fillRect b="-443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00A5388-540A-4E65-9137-2B49923C42B4}"/>
                  </a:ext>
                </a:extLst>
              </p:cNvPr>
              <p:cNvSpPr txBox="1"/>
              <p:nvPr/>
            </p:nvSpPr>
            <p:spPr>
              <a:xfrm>
                <a:off x="2422186" y="3074865"/>
                <a:ext cx="2449710" cy="584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altLang="zh-CN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sz="28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00A5388-540A-4E65-9137-2B49923C4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86" y="3074865"/>
                <a:ext cx="244971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标注 4">
                <a:extLst>
                  <a:ext uri="{FF2B5EF4-FFF2-40B4-BE49-F238E27FC236}">
                    <a16:creationId xmlns:a16="http://schemas.microsoft.com/office/drawing/2014/main" id="{15CBBF50-0A2A-47E6-9D0A-57071D1401D4}"/>
                  </a:ext>
                </a:extLst>
              </p:cNvPr>
              <p:cNvSpPr/>
              <p:nvPr/>
            </p:nvSpPr>
            <p:spPr>
              <a:xfrm>
                <a:off x="4101815" y="4288235"/>
                <a:ext cx="2319081" cy="666140"/>
              </a:xfrm>
              <a:prstGeom prst="wedgeRoundRectCallout">
                <a:avLst>
                  <a:gd name="adj1" fmla="val -42725"/>
                  <a:gd name="adj2" fmla="val -156434"/>
                  <a:gd name="adj3" fmla="val 16667"/>
                </a:avLst>
              </a:prstGeom>
              <a:solidFill>
                <a:srgbClr val="FFFF9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为偏置参数</a:t>
                </a:r>
                <a:endParaRPr lang="en-US" altLang="zh-CN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圆角矩形标注 4">
                <a:extLst>
                  <a:ext uri="{FF2B5EF4-FFF2-40B4-BE49-F238E27FC236}">
                    <a16:creationId xmlns:a16="http://schemas.microsoft.com/office/drawing/2014/main" id="{15CBBF50-0A2A-47E6-9D0A-57071D140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15" y="4288235"/>
                <a:ext cx="2319081" cy="666140"/>
              </a:xfrm>
              <a:prstGeom prst="wedgeRoundRectCallout">
                <a:avLst>
                  <a:gd name="adj1" fmla="val -42725"/>
                  <a:gd name="adj2" fmla="val -156434"/>
                  <a:gd name="adj3" fmla="val 16667"/>
                </a:avLst>
              </a:prstGeom>
              <a:blipFill>
                <a:blip r:embed="rId4"/>
                <a:stretch>
                  <a:fillRect r="-1299" b="-462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B954F6F-2D61-4BBC-A208-9D8DB04E66F7}"/>
              </a:ext>
            </a:extLst>
          </p:cNvPr>
          <p:cNvCxnSpPr>
            <a:cxnSpLocks/>
          </p:cNvCxnSpPr>
          <p:nvPr/>
        </p:nvCxnSpPr>
        <p:spPr>
          <a:xfrm flipV="1">
            <a:off x="7784248" y="1930069"/>
            <a:ext cx="3620555" cy="2514347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52B3EC-43A9-4F2C-B647-4E102CBFC13E}"/>
              </a:ext>
            </a:extLst>
          </p:cNvPr>
          <p:cNvCxnSpPr>
            <a:cxnSpLocks noChangeAspect="1"/>
          </p:cNvCxnSpPr>
          <p:nvPr/>
        </p:nvCxnSpPr>
        <p:spPr>
          <a:xfrm rot="16200000">
            <a:off x="6183479" y="3288219"/>
            <a:ext cx="3203788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836FB65-6320-490D-9774-10F42045457C}"/>
              </a:ext>
            </a:extLst>
          </p:cNvPr>
          <p:cNvCxnSpPr>
            <a:cxnSpLocks noChangeAspect="1"/>
          </p:cNvCxnSpPr>
          <p:nvPr/>
        </p:nvCxnSpPr>
        <p:spPr>
          <a:xfrm>
            <a:off x="7786499" y="4890113"/>
            <a:ext cx="4271714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38FDE32D-BAB3-4488-9954-8710A0C23F7C}"/>
              </a:ext>
            </a:extLst>
          </p:cNvPr>
          <p:cNvSpPr>
            <a:spLocks noChangeAspect="1"/>
          </p:cNvSpPr>
          <p:nvPr/>
        </p:nvSpPr>
        <p:spPr>
          <a:xfrm>
            <a:off x="10884641" y="203808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E3883660-3F5B-4983-9934-3431E349282E}"/>
              </a:ext>
            </a:extLst>
          </p:cNvPr>
          <p:cNvSpPr>
            <a:spLocks noChangeAspect="1"/>
          </p:cNvSpPr>
          <p:nvPr/>
        </p:nvSpPr>
        <p:spPr>
          <a:xfrm>
            <a:off x="8792445" y="333049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15D0335B-5877-45F2-BA3C-345F67D3AA2A}"/>
              </a:ext>
            </a:extLst>
          </p:cNvPr>
          <p:cNvSpPr>
            <a:spLocks noChangeAspect="1"/>
          </p:cNvSpPr>
          <p:nvPr/>
        </p:nvSpPr>
        <p:spPr>
          <a:xfrm>
            <a:off x="11041408" y="2688546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A7A64CF8-0174-402F-A741-A2E241241EAF}"/>
              </a:ext>
            </a:extLst>
          </p:cNvPr>
          <p:cNvSpPr>
            <a:spLocks noChangeAspect="1"/>
          </p:cNvSpPr>
          <p:nvPr/>
        </p:nvSpPr>
        <p:spPr>
          <a:xfrm>
            <a:off x="9870682" y="266079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87A47201-744C-42C0-BD15-E6549A59F49B}"/>
              </a:ext>
            </a:extLst>
          </p:cNvPr>
          <p:cNvSpPr>
            <a:spLocks noChangeAspect="1"/>
          </p:cNvSpPr>
          <p:nvPr/>
        </p:nvSpPr>
        <p:spPr>
          <a:xfrm>
            <a:off x="7926302" y="4309163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75A799EE-D85F-481F-899E-7067AE917EE7}"/>
              </a:ext>
            </a:extLst>
          </p:cNvPr>
          <p:cNvSpPr>
            <a:spLocks noChangeAspect="1"/>
          </p:cNvSpPr>
          <p:nvPr/>
        </p:nvSpPr>
        <p:spPr>
          <a:xfrm>
            <a:off x="9294231" y="3029924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77B6057D-EC3D-472B-877B-4B004D4E2B33}"/>
              </a:ext>
            </a:extLst>
          </p:cNvPr>
          <p:cNvSpPr>
            <a:spLocks noChangeAspect="1"/>
          </p:cNvSpPr>
          <p:nvPr/>
        </p:nvSpPr>
        <p:spPr>
          <a:xfrm>
            <a:off x="9790587" y="3187242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D23FD72D-AA0B-45FD-8DFF-2B933592BB05}"/>
              </a:ext>
            </a:extLst>
          </p:cNvPr>
          <p:cNvSpPr>
            <a:spLocks noChangeAspect="1"/>
          </p:cNvSpPr>
          <p:nvPr/>
        </p:nvSpPr>
        <p:spPr>
          <a:xfrm>
            <a:off x="10488443" y="2268862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C8835571-E24A-4242-B8D0-92ECFDF9C1F4}"/>
              </a:ext>
            </a:extLst>
          </p:cNvPr>
          <p:cNvSpPr>
            <a:spLocks noChangeAspect="1"/>
          </p:cNvSpPr>
          <p:nvPr/>
        </p:nvSpPr>
        <p:spPr>
          <a:xfrm>
            <a:off x="9514993" y="266079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A915C7F1-5B9E-4D8E-AC46-F2E367B69B37}"/>
              </a:ext>
            </a:extLst>
          </p:cNvPr>
          <p:cNvSpPr>
            <a:spLocks noChangeAspect="1"/>
          </p:cNvSpPr>
          <p:nvPr/>
        </p:nvSpPr>
        <p:spPr>
          <a:xfrm>
            <a:off x="8816018" y="3997776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EED3FDB1-13B0-4DE1-B265-D7AE542A25CD}"/>
              </a:ext>
            </a:extLst>
          </p:cNvPr>
          <p:cNvSpPr>
            <a:spLocks noChangeAspect="1"/>
          </p:cNvSpPr>
          <p:nvPr/>
        </p:nvSpPr>
        <p:spPr>
          <a:xfrm>
            <a:off x="9573983" y="3586200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B71D979E-7036-4307-8E3F-61E6D7D7F44A}"/>
              </a:ext>
            </a:extLst>
          </p:cNvPr>
          <p:cNvSpPr>
            <a:spLocks noChangeAspect="1"/>
          </p:cNvSpPr>
          <p:nvPr/>
        </p:nvSpPr>
        <p:spPr>
          <a:xfrm>
            <a:off x="9164834" y="349068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EA131D9F-9A50-448F-86B4-8B5EEFACF89E}"/>
              </a:ext>
            </a:extLst>
          </p:cNvPr>
          <p:cNvSpPr>
            <a:spLocks noChangeAspect="1"/>
          </p:cNvSpPr>
          <p:nvPr/>
        </p:nvSpPr>
        <p:spPr>
          <a:xfrm>
            <a:off x="10149205" y="2848736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DE18B0D0-3286-4D09-8065-8CB28F3D40B9}"/>
              </a:ext>
            </a:extLst>
          </p:cNvPr>
          <p:cNvSpPr>
            <a:spLocks noChangeAspect="1"/>
          </p:cNvSpPr>
          <p:nvPr/>
        </p:nvSpPr>
        <p:spPr>
          <a:xfrm>
            <a:off x="10488443" y="2922407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61B57DBA-8A50-40FD-A774-2D255C99AD97}"/>
              </a:ext>
            </a:extLst>
          </p:cNvPr>
          <p:cNvSpPr>
            <a:spLocks noChangeAspect="1"/>
          </p:cNvSpPr>
          <p:nvPr/>
        </p:nvSpPr>
        <p:spPr>
          <a:xfrm>
            <a:off x="8152605" y="3443334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B36265EC-1023-4E0E-994D-8F50FAF57BB5}"/>
              </a:ext>
            </a:extLst>
          </p:cNvPr>
          <p:cNvSpPr>
            <a:spLocks noChangeAspect="1"/>
          </p:cNvSpPr>
          <p:nvPr/>
        </p:nvSpPr>
        <p:spPr>
          <a:xfrm>
            <a:off x="10062530" y="2188767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9" name="矩形 2048">
                <a:extLst>
                  <a:ext uri="{FF2B5EF4-FFF2-40B4-BE49-F238E27FC236}">
                    <a16:creationId xmlns:a16="http://schemas.microsoft.com/office/drawing/2014/main" id="{AE5EDF64-A760-4172-A369-EA19236C0D9F}"/>
                  </a:ext>
                </a:extLst>
              </p:cNvPr>
              <p:cNvSpPr/>
              <p:nvPr/>
            </p:nvSpPr>
            <p:spPr>
              <a:xfrm>
                <a:off x="11626580" y="4884817"/>
                <a:ext cx="497992" cy="53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49" name="矩形 2048">
                <a:extLst>
                  <a:ext uri="{FF2B5EF4-FFF2-40B4-BE49-F238E27FC236}">
                    <a16:creationId xmlns:a16="http://schemas.microsoft.com/office/drawing/2014/main" id="{AE5EDF64-A760-4172-A369-EA19236C0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580" y="4884817"/>
                <a:ext cx="497992" cy="5391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0961AC2-F5D6-4460-AA7C-14EA3F959205}"/>
                  </a:ext>
                </a:extLst>
              </p:cNvPr>
              <p:cNvSpPr/>
              <p:nvPr/>
            </p:nvSpPr>
            <p:spPr>
              <a:xfrm>
                <a:off x="7814803" y="1538608"/>
                <a:ext cx="502634" cy="53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0961AC2-F5D6-4460-AA7C-14EA3F959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803" y="1538608"/>
                <a:ext cx="502634" cy="5391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标注 4">
                <a:extLst>
                  <a:ext uri="{FF2B5EF4-FFF2-40B4-BE49-F238E27FC236}">
                    <a16:creationId xmlns:a16="http://schemas.microsoft.com/office/drawing/2014/main" id="{D5E3EB7E-70FB-44BC-82BF-9AC44B498AAF}"/>
                  </a:ext>
                </a:extLst>
              </p:cNvPr>
              <p:cNvSpPr/>
              <p:nvPr/>
            </p:nvSpPr>
            <p:spPr>
              <a:xfrm>
                <a:off x="2253778" y="5746929"/>
                <a:ext cx="2880929" cy="666140"/>
              </a:xfrm>
              <a:prstGeom prst="wedgeRoundRectCallout">
                <a:avLst>
                  <a:gd name="adj1" fmla="val 12396"/>
                  <a:gd name="adj2" fmla="val -29723"/>
                  <a:gd name="adj3" fmla="val 16667"/>
                </a:avLst>
              </a:prstGeom>
              <a:solidFill>
                <a:srgbClr val="FFFF9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为模型参数</a:t>
                </a:r>
                <a:endParaRPr lang="en-US" altLang="zh-CN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5" name="圆角矩形标注 4">
                <a:extLst>
                  <a:ext uri="{FF2B5EF4-FFF2-40B4-BE49-F238E27FC236}">
                    <a16:creationId xmlns:a16="http://schemas.microsoft.com/office/drawing/2014/main" id="{D5E3EB7E-70FB-44BC-82BF-9AC44B498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78" y="5746929"/>
                <a:ext cx="2880929" cy="666140"/>
              </a:xfrm>
              <a:prstGeom prst="wedgeRoundRectCallout">
                <a:avLst>
                  <a:gd name="adj1" fmla="val 12396"/>
                  <a:gd name="adj2" fmla="val -29723"/>
                  <a:gd name="adj3" fmla="val 16667"/>
                </a:avLst>
              </a:prstGeom>
              <a:blipFill>
                <a:blip r:embed="rId8"/>
                <a:stretch>
                  <a:fillRect r="-2096" b="-964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EF86D1DC-417C-488B-9D93-9B76D1DBEF25}"/>
              </a:ext>
            </a:extLst>
          </p:cNvPr>
          <p:cNvGrpSpPr/>
          <p:nvPr/>
        </p:nvGrpSpPr>
        <p:grpSpPr>
          <a:xfrm>
            <a:off x="8354900" y="5546912"/>
            <a:ext cx="1958766" cy="720491"/>
            <a:chOff x="5744087" y="2586182"/>
            <a:chExt cx="1958766" cy="72049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DCA9F35-A999-408C-84CC-628B413B5228}"/>
                </a:ext>
              </a:extLst>
            </p:cNvPr>
            <p:cNvSpPr/>
            <p:nvPr/>
          </p:nvSpPr>
          <p:spPr>
            <a:xfrm>
              <a:off x="5744087" y="2586182"/>
              <a:ext cx="1902070" cy="7204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F4EB8FA6-6893-4F19-9550-3C7B080EF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472" y="2695836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A48146E-7F90-4EAF-9825-E3C2AA6FFE36}"/>
                </a:ext>
              </a:extLst>
            </p:cNvPr>
            <p:cNvSpPr txBox="1"/>
            <p:nvPr/>
          </p:nvSpPr>
          <p:spPr>
            <a:xfrm>
              <a:off x="6133193" y="2660342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数据</a:t>
              </a:r>
              <a:endPara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线性回归模型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06206194-64F0-4B53-998F-27D132C4D914}"/>
                </a:ext>
              </a:extLst>
            </p:cNvPr>
            <p:cNvCxnSpPr>
              <a:cxnSpLocks/>
            </p:cNvCxnSpPr>
            <p:nvPr/>
          </p:nvCxnSpPr>
          <p:spPr>
            <a:xfrm>
              <a:off x="5828775" y="3103731"/>
              <a:ext cx="329136" cy="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544A9F1-20A7-46D6-9DDD-6A3775760E5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B2DF73-98FE-40D6-A0C8-9B84A9A02241}"/>
              </a:ext>
            </a:extLst>
          </p:cNvPr>
          <p:cNvCxnSpPr>
            <a:cxnSpLocks/>
          </p:cNvCxnSpPr>
          <p:nvPr/>
        </p:nvCxnSpPr>
        <p:spPr>
          <a:xfrm>
            <a:off x="8241177" y="3528899"/>
            <a:ext cx="0" cy="1368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286F506-419A-411D-B987-92B79DFC6BC1}"/>
              </a:ext>
            </a:extLst>
          </p:cNvPr>
          <p:cNvCxnSpPr>
            <a:cxnSpLocks/>
          </p:cNvCxnSpPr>
          <p:nvPr/>
        </p:nvCxnSpPr>
        <p:spPr>
          <a:xfrm flipH="1">
            <a:off x="7780664" y="3523250"/>
            <a:ext cx="468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511E6D1-6C09-4D30-B4AD-FB2EC700474B}"/>
              </a:ext>
            </a:extLst>
          </p:cNvPr>
          <p:cNvCxnSpPr>
            <a:cxnSpLocks/>
          </p:cNvCxnSpPr>
          <p:nvPr/>
        </p:nvCxnSpPr>
        <p:spPr>
          <a:xfrm flipH="1">
            <a:off x="7765919" y="4126431"/>
            <a:ext cx="468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D9671E-71BF-4F1B-8F21-81E3B6697B67}"/>
                  </a:ext>
                </a:extLst>
              </p:cNvPr>
              <p:cNvSpPr txBox="1"/>
              <p:nvPr/>
            </p:nvSpPr>
            <p:spPr>
              <a:xfrm>
                <a:off x="7298775" y="3320453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D9671E-71BF-4F1B-8F21-81E3B669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775" y="3320453"/>
                <a:ext cx="492571" cy="400110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D708669-25C0-4213-B7D7-55EDB7643AC8}"/>
                  </a:ext>
                </a:extLst>
              </p:cNvPr>
              <p:cNvSpPr txBox="1"/>
              <p:nvPr/>
            </p:nvSpPr>
            <p:spPr>
              <a:xfrm>
                <a:off x="7301080" y="3916265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D708669-25C0-4213-B7D7-55EDB7643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080" y="3916265"/>
                <a:ext cx="492571" cy="400110"/>
              </a:xfrm>
              <a:prstGeom prst="rect">
                <a:avLst/>
              </a:prstGeom>
              <a:blipFill>
                <a:blip r:embed="rId10"/>
                <a:stretch>
                  <a:fillRect t="-6061" r="-16250" b="-75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A835398-2F75-4D4B-87EC-C1D0B5D1FCB2}"/>
                  </a:ext>
                </a:extLst>
              </p:cNvPr>
              <p:cNvSpPr txBox="1"/>
              <p:nvPr/>
            </p:nvSpPr>
            <p:spPr>
              <a:xfrm>
                <a:off x="8011477" y="4870369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A835398-2F75-4D4B-87EC-C1D0B5D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477" y="4870369"/>
                <a:ext cx="48981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圆角矩形标注 4">
                <a:extLst>
                  <a:ext uri="{FF2B5EF4-FFF2-40B4-BE49-F238E27FC236}">
                    <a16:creationId xmlns:a16="http://schemas.microsoft.com/office/drawing/2014/main" id="{5F9EA7AD-EDFA-46E3-8521-C70AB00BDF41}"/>
                  </a:ext>
                </a:extLst>
              </p:cNvPr>
              <p:cNvSpPr/>
              <p:nvPr/>
            </p:nvSpPr>
            <p:spPr>
              <a:xfrm>
                <a:off x="5281944" y="2464840"/>
                <a:ext cx="2319081" cy="666140"/>
              </a:xfrm>
              <a:prstGeom prst="wedgeRoundRectCallout">
                <a:avLst>
                  <a:gd name="adj1" fmla="val -65658"/>
                  <a:gd name="adj2" fmla="val 60674"/>
                  <a:gd name="adj3" fmla="val 16667"/>
                </a:avLst>
              </a:prstGeom>
              <a:solidFill>
                <a:srgbClr val="FFFF9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为噪声</a:t>
                </a:r>
                <a:endParaRPr lang="en-US" altLang="zh-CN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4" name="圆角矩形标注 4">
                <a:extLst>
                  <a:ext uri="{FF2B5EF4-FFF2-40B4-BE49-F238E27FC236}">
                    <a16:creationId xmlns:a16="http://schemas.microsoft.com/office/drawing/2014/main" id="{5F9EA7AD-EDFA-46E3-8521-C70AB00BD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944" y="2464840"/>
                <a:ext cx="2319081" cy="666140"/>
              </a:xfrm>
              <a:prstGeom prst="wedgeRoundRectCallout">
                <a:avLst>
                  <a:gd name="adj1" fmla="val -65658"/>
                  <a:gd name="adj2" fmla="val 60674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9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B94F1F-AB1E-4E09-B3AA-6B1DF1482017}"/>
              </a:ext>
            </a:extLst>
          </p:cNvPr>
          <p:cNvSpPr txBox="1"/>
          <p:nvPr/>
        </p:nvSpPr>
        <p:spPr>
          <a:xfrm>
            <a:off x="401648" y="1099292"/>
            <a:ext cx="8226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岭回归</a:t>
            </a:r>
            <a:endParaRPr lang="en-US" altLang="zh-CN" sz="2800" dirty="0"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AF217-E7B0-401F-906D-38AF8E97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5" y="1561589"/>
            <a:ext cx="6437389" cy="478780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09DBA7C-1D43-44E6-A731-30B19C5AC82D}"/>
              </a:ext>
            </a:extLst>
          </p:cNvPr>
          <p:cNvSpPr/>
          <p:nvPr/>
        </p:nvSpPr>
        <p:spPr>
          <a:xfrm rot="16200000">
            <a:off x="2181707" y="3729647"/>
            <a:ext cx="1616364" cy="387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损失函数值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88FE3D-1D4B-43B4-BC74-BAAB251264EB}"/>
              </a:ext>
            </a:extLst>
          </p:cNvPr>
          <p:cNvSpPr/>
          <p:nvPr/>
        </p:nvSpPr>
        <p:spPr>
          <a:xfrm>
            <a:off x="6460818" y="5247251"/>
            <a:ext cx="2029968" cy="193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训练损失函数平均值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57C345-CA11-43B2-B2CD-5705A8D8CC9B}"/>
              </a:ext>
            </a:extLst>
          </p:cNvPr>
          <p:cNvSpPr/>
          <p:nvPr/>
        </p:nvSpPr>
        <p:spPr>
          <a:xfrm>
            <a:off x="6460818" y="5532067"/>
            <a:ext cx="2029968" cy="193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测试损失函数平均值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9AE0487-EBDE-498C-AD6A-531CFC2FB96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898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B94F1F-AB1E-4E09-B3AA-6B1DF1482017}"/>
              </a:ext>
            </a:extLst>
          </p:cNvPr>
          <p:cNvSpPr txBox="1"/>
          <p:nvPr/>
        </p:nvSpPr>
        <p:spPr>
          <a:xfrm>
            <a:off x="401648" y="1099292"/>
            <a:ext cx="8226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岭回归</a:t>
            </a:r>
            <a:endParaRPr lang="en-US" altLang="zh-CN" sz="2800" dirty="0"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AF217-E7B0-401F-906D-38AF8E97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5" y="1561589"/>
            <a:ext cx="6437389" cy="478780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09DBA7C-1D43-44E6-A731-30B19C5AC82D}"/>
              </a:ext>
            </a:extLst>
          </p:cNvPr>
          <p:cNvSpPr/>
          <p:nvPr/>
        </p:nvSpPr>
        <p:spPr>
          <a:xfrm rot="16200000">
            <a:off x="2181707" y="3729647"/>
            <a:ext cx="1616364" cy="387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损失函数值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88FE3D-1D4B-43B4-BC74-BAAB251264EB}"/>
              </a:ext>
            </a:extLst>
          </p:cNvPr>
          <p:cNvSpPr/>
          <p:nvPr/>
        </p:nvSpPr>
        <p:spPr>
          <a:xfrm>
            <a:off x="6460818" y="5247251"/>
            <a:ext cx="2029968" cy="193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训练损失函数平均值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57C345-CA11-43B2-B2CD-5705A8D8CC9B}"/>
              </a:ext>
            </a:extLst>
          </p:cNvPr>
          <p:cNvSpPr/>
          <p:nvPr/>
        </p:nvSpPr>
        <p:spPr>
          <a:xfrm>
            <a:off x="6460818" y="5532067"/>
            <a:ext cx="2029968" cy="193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测试损失函数平均值</a:t>
            </a:r>
          </a:p>
        </p:txBody>
      </p:sp>
      <p:pic>
        <p:nvPicPr>
          <p:cNvPr id="14" name="图形 13" descr="关闭">
            <a:extLst>
              <a:ext uri="{FF2B5EF4-FFF2-40B4-BE49-F238E27FC236}">
                <a16:creationId xmlns:a16="http://schemas.microsoft.com/office/drawing/2014/main" id="{C77BCE40-FE12-469B-97BB-8B14017B6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2544" y="873336"/>
            <a:ext cx="6406655" cy="64066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2B91A8-ED3B-4127-A521-E5A31CCA8AB1}"/>
              </a:ext>
            </a:extLst>
          </p:cNvPr>
          <p:cNvSpPr/>
          <p:nvPr/>
        </p:nvSpPr>
        <p:spPr>
          <a:xfrm>
            <a:off x="2326658" y="3792427"/>
            <a:ext cx="8055015" cy="6565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rgbClr val="002060"/>
                </a:solidFill>
                <a:ea typeface="微软雅黑" panose="020B0503020204020204" pitchFamily="34" charset="-122"/>
              </a:rPr>
              <a:t>不允许用测试数据去调整模型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9FF2D44-EB42-40B1-A915-A8098F80A4D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99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005A335-B7E1-420D-95CE-6F0446251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" y="1385704"/>
            <a:ext cx="6437389" cy="478780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Regularization</a:t>
            </a:r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（正则化）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EB548D5-F91D-46A0-AAC4-AD0E0DC4D70B}"/>
                  </a:ext>
                </a:extLst>
              </p:cNvPr>
              <p:cNvSpPr/>
              <p:nvPr/>
            </p:nvSpPr>
            <p:spPr>
              <a:xfrm>
                <a:off x="7448342" y="2817258"/>
                <a:ext cx="3851182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EB548D5-F91D-46A0-AAC4-AD0E0DC4D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342" y="2817258"/>
                <a:ext cx="3851182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AFA7557E-DA93-4098-98B3-A330FB2D2209}"/>
                  </a:ext>
                </a:extLst>
              </p:cNvPr>
              <p:cNvSpPr/>
              <p:nvPr/>
            </p:nvSpPr>
            <p:spPr>
              <a:xfrm>
                <a:off x="8156027" y="3876500"/>
                <a:ext cx="3827248" cy="612648"/>
              </a:xfrm>
              <a:prstGeom prst="wedgeRoundRectCallout">
                <a:avLst>
                  <a:gd name="adj1" fmla="val 7536"/>
                  <a:gd name="adj2" fmla="val -122015"/>
                  <a:gd name="adj3" fmla="val 16667"/>
                </a:avLst>
              </a:prstGeom>
              <a:solidFill>
                <a:srgbClr val="DED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超参数</a:t>
                </a: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AFA7557E-DA93-4098-98B3-A330FB2D2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027" y="3876500"/>
                <a:ext cx="3827248" cy="612648"/>
              </a:xfrm>
              <a:prstGeom prst="wedgeRoundRectCallout">
                <a:avLst>
                  <a:gd name="adj1" fmla="val 7536"/>
                  <a:gd name="adj2" fmla="val -122015"/>
                  <a:gd name="adj3" fmla="val 16667"/>
                </a:avLst>
              </a:prstGeom>
              <a:blipFill>
                <a:blip r:embed="rId4"/>
                <a:stretch>
                  <a:fillRect b="-4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圆角 1">
            <a:extLst>
              <a:ext uri="{FF2B5EF4-FFF2-40B4-BE49-F238E27FC236}">
                <a16:creationId xmlns:a16="http://schemas.microsoft.com/office/drawing/2014/main" id="{1F2A7FF2-1612-4B23-865F-FB7D2F583373}"/>
              </a:ext>
            </a:extLst>
          </p:cNvPr>
          <p:cNvSpPr/>
          <p:nvPr/>
        </p:nvSpPr>
        <p:spPr>
          <a:xfrm>
            <a:off x="716279" y="6169450"/>
            <a:ext cx="10371881" cy="612781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验证数据</a:t>
            </a:r>
            <a:r>
              <a:rPr lang="zh-CN" altLang="en-US" sz="3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是用来选择最优的超参数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42D858-5FE8-4020-81FB-187F8E9785D4}"/>
              </a:ext>
            </a:extLst>
          </p:cNvPr>
          <p:cNvSpPr txBox="1"/>
          <p:nvPr/>
        </p:nvSpPr>
        <p:spPr>
          <a:xfrm>
            <a:off x="401648" y="1099292"/>
            <a:ext cx="8226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岭回归</a:t>
            </a:r>
            <a:endParaRPr lang="en-US" altLang="zh-CN" sz="2800" dirty="0"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DEE310-9A8C-4738-86C0-AA0E29A5E80C}"/>
              </a:ext>
            </a:extLst>
          </p:cNvPr>
          <p:cNvSpPr/>
          <p:nvPr/>
        </p:nvSpPr>
        <p:spPr>
          <a:xfrm rot="16200000">
            <a:off x="67771" y="3562503"/>
            <a:ext cx="1616364" cy="387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损失函数值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A24219-20DF-4ABB-BA4E-C18C321504BB}"/>
              </a:ext>
            </a:extLst>
          </p:cNvPr>
          <p:cNvSpPr/>
          <p:nvPr/>
        </p:nvSpPr>
        <p:spPr>
          <a:xfrm>
            <a:off x="4346882" y="5080107"/>
            <a:ext cx="2029968" cy="193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训练损失函数平均值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930FB6-0965-4BF1-AC8B-E505D2957E8D}"/>
              </a:ext>
            </a:extLst>
          </p:cNvPr>
          <p:cNvSpPr/>
          <p:nvPr/>
        </p:nvSpPr>
        <p:spPr>
          <a:xfrm>
            <a:off x="4346882" y="5364923"/>
            <a:ext cx="2029968" cy="193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验证损失函数平均值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08408D2-E804-42DA-B5D6-D53FE8C04A1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713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交叉验证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B94F1F-AB1E-4E09-B3AA-6B1DF1482017}"/>
              </a:ext>
            </a:extLst>
          </p:cNvPr>
          <p:cNvSpPr txBox="1"/>
          <p:nvPr/>
        </p:nvSpPr>
        <p:spPr>
          <a:xfrm>
            <a:off x="401648" y="1426498"/>
            <a:ext cx="116509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验证数据用来选择超参数。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但是验证数据集一般很小。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模型在验证数据上的指标不准确，因为验证数据集太小。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7010FF-CA10-417D-931C-76D8CCA51651}"/>
              </a:ext>
            </a:extLst>
          </p:cNvPr>
          <p:cNvSpPr/>
          <p:nvPr/>
        </p:nvSpPr>
        <p:spPr>
          <a:xfrm>
            <a:off x="1676797" y="4300875"/>
            <a:ext cx="5595894" cy="680936"/>
          </a:xfrm>
          <a:prstGeom prst="rect">
            <a:avLst/>
          </a:prstGeom>
          <a:solidFill>
            <a:srgbClr val="A8EFC6"/>
          </a:solidFill>
          <a:ln>
            <a:solidFill>
              <a:srgbClr val="A8E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所有数据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97D0CC-32F3-4A91-8955-1497D6B3A1EA}"/>
              </a:ext>
            </a:extLst>
          </p:cNvPr>
          <p:cNvSpPr/>
          <p:nvPr/>
        </p:nvSpPr>
        <p:spPr>
          <a:xfrm>
            <a:off x="6632413" y="5534972"/>
            <a:ext cx="679190" cy="680936"/>
          </a:xfrm>
          <a:prstGeom prst="rect">
            <a:avLst/>
          </a:prstGeom>
          <a:solidFill>
            <a:srgbClr val="DED5FF"/>
          </a:solidFill>
          <a:ln>
            <a:solidFill>
              <a:srgbClr val="DE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验证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6C33E4-9EC4-4B07-A913-7F25B8C9415C}"/>
              </a:ext>
            </a:extLst>
          </p:cNvPr>
          <p:cNvSpPr/>
          <p:nvPr/>
        </p:nvSpPr>
        <p:spPr>
          <a:xfrm>
            <a:off x="1637885" y="5534972"/>
            <a:ext cx="3563392" cy="680936"/>
          </a:xfrm>
          <a:prstGeom prst="rect">
            <a:avLst/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训练数据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81D828-6288-4B8B-8B5B-849CAB6E3E81}"/>
              </a:ext>
            </a:extLst>
          </p:cNvPr>
          <p:cNvSpPr/>
          <p:nvPr/>
        </p:nvSpPr>
        <p:spPr>
          <a:xfrm>
            <a:off x="5240189" y="5534972"/>
            <a:ext cx="1353312" cy="680936"/>
          </a:xfrm>
          <a:prstGeom prst="rect">
            <a:avLst/>
          </a:prstGeom>
          <a:solidFill>
            <a:srgbClr val="F3C0C0"/>
          </a:solidFill>
          <a:ln>
            <a:solidFill>
              <a:srgbClr val="F3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</a:t>
            </a:r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95AFC730-E2A3-4E84-BB33-900A78F7AE7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5446796" y="4009759"/>
            <a:ext cx="553161" cy="2497264"/>
          </a:xfrm>
          <a:prstGeom prst="curvedConnector3">
            <a:avLst>
              <a:gd name="adj1" fmla="val 18006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61E659D7-C831-428E-AF7E-E11A2A1C1E1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16200000" flipH="1">
            <a:off x="4919214" y="4537340"/>
            <a:ext cx="553161" cy="144210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E8D27663-61BB-479C-A9B4-B586E89DBE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5400000">
            <a:off x="3670583" y="4730810"/>
            <a:ext cx="553161" cy="105516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88B98C0-E37B-487D-BCA4-2A5349028E2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686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D88AD1B-514E-4A39-8656-69BEA56B9B7C}"/>
              </a:ext>
            </a:extLst>
          </p:cNvPr>
          <p:cNvGrpSpPr/>
          <p:nvPr/>
        </p:nvGrpSpPr>
        <p:grpSpPr>
          <a:xfrm>
            <a:off x="133544" y="114301"/>
            <a:ext cx="11579031" cy="6546276"/>
            <a:chOff x="525691" y="45655"/>
            <a:chExt cx="11579031" cy="6546276"/>
          </a:xfrm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42CCE2EE-2550-4184-A8AF-3AFC31821BE1}"/>
                </a:ext>
              </a:extLst>
            </p:cNvPr>
            <p:cNvGrpSpPr/>
            <p:nvPr/>
          </p:nvGrpSpPr>
          <p:grpSpPr>
            <a:xfrm>
              <a:off x="525691" y="2891211"/>
              <a:ext cx="825867" cy="3672813"/>
              <a:chOff x="525691" y="2891211"/>
              <a:chExt cx="825867" cy="3672813"/>
            </a:xfrm>
          </p:grpSpPr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3AA2EEEF-F511-45A5-BA7E-3B835CE2F8AB}"/>
                  </a:ext>
                </a:extLst>
              </p:cNvPr>
              <p:cNvSpPr txBox="1"/>
              <p:nvPr/>
            </p:nvSpPr>
            <p:spPr>
              <a:xfrm>
                <a:off x="525691" y="2891211"/>
                <a:ext cx="8258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</a:t>
                </a: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9E372C0-697C-431D-B00F-3DFA3B6BB0EF}"/>
                  </a:ext>
                </a:extLst>
              </p:cNvPr>
              <p:cNvSpPr txBox="1"/>
              <p:nvPr/>
            </p:nvSpPr>
            <p:spPr>
              <a:xfrm>
                <a:off x="525691" y="3564956"/>
                <a:ext cx="8258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</a:t>
                </a: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FDBA9132-F278-4E31-AAAD-D816123E61DD}"/>
                  </a:ext>
                </a:extLst>
              </p:cNvPr>
              <p:cNvSpPr txBox="1"/>
              <p:nvPr/>
            </p:nvSpPr>
            <p:spPr>
              <a:xfrm>
                <a:off x="525691" y="4204519"/>
                <a:ext cx="8258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</a:t>
                </a:r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1CF20FAA-071A-4D56-8ACA-76170AEFB11A}"/>
                  </a:ext>
                </a:extLst>
              </p:cNvPr>
              <p:cNvSpPr txBox="1"/>
              <p:nvPr/>
            </p:nvSpPr>
            <p:spPr>
              <a:xfrm>
                <a:off x="525691" y="5497582"/>
                <a:ext cx="8258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5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</a:t>
                </a:r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742EF72E-AB3C-47BA-81A0-9E2EB9D64B21}"/>
                  </a:ext>
                </a:extLst>
              </p:cNvPr>
              <p:cNvSpPr txBox="1"/>
              <p:nvPr/>
            </p:nvSpPr>
            <p:spPr>
              <a:xfrm>
                <a:off x="525691" y="6163914"/>
                <a:ext cx="8258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6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</a:t>
                </a:r>
              </a:p>
            </p:txBody>
          </p: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62EF3DBC-6E26-46B3-8029-24A78C556389}"/>
                  </a:ext>
                </a:extLst>
              </p:cNvPr>
              <p:cNvSpPr txBox="1"/>
              <p:nvPr/>
            </p:nvSpPr>
            <p:spPr>
              <a:xfrm>
                <a:off x="525691" y="4820461"/>
                <a:ext cx="8258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4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</a:t>
                </a:r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7144F1C8-8DB5-40A9-8C22-00417B0D9EE7}"/>
                </a:ext>
              </a:extLst>
            </p:cNvPr>
            <p:cNvGrpSpPr/>
            <p:nvPr/>
          </p:nvGrpSpPr>
          <p:grpSpPr>
            <a:xfrm>
              <a:off x="1267617" y="45655"/>
              <a:ext cx="10837105" cy="6546276"/>
              <a:chOff x="1267617" y="45655"/>
              <a:chExt cx="10837105" cy="6546276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EB28B39-A719-40B8-9474-E685A6647D6A}"/>
                  </a:ext>
                </a:extLst>
              </p:cNvPr>
              <p:cNvGrpSpPr/>
              <p:nvPr/>
            </p:nvGrpSpPr>
            <p:grpSpPr>
              <a:xfrm>
                <a:off x="1439130" y="2861869"/>
                <a:ext cx="4202352" cy="428017"/>
                <a:chOff x="1254868" y="2354094"/>
                <a:chExt cx="4202352" cy="428017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4FDF88D-90A3-49CE-85A4-F2D8694052CD}"/>
                    </a:ext>
                  </a:extLst>
                </p:cNvPr>
                <p:cNvSpPr/>
                <p:nvPr/>
              </p:nvSpPr>
              <p:spPr>
                <a:xfrm>
                  <a:off x="1254868" y="2354094"/>
                  <a:ext cx="700392" cy="428017"/>
                </a:xfrm>
                <a:prstGeom prst="rect">
                  <a:avLst/>
                </a:prstGeom>
                <a:solidFill>
                  <a:srgbClr val="FFFF9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E094108F-1310-4DCC-87EE-E92F892B1A1C}"/>
                    </a:ext>
                  </a:extLst>
                </p:cNvPr>
                <p:cNvSpPr/>
                <p:nvPr/>
              </p:nvSpPr>
              <p:spPr>
                <a:xfrm>
                  <a:off x="1955260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E421805-CEAC-4AD8-A9D6-0CB51FAD939B}"/>
                    </a:ext>
                  </a:extLst>
                </p:cNvPr>
                <p:cNvSpPr/>
                <p:nvPr/>
              </p:nvSpPr>
              <p:spPr>
                <a:xfrm>
                  <a:off x="2655652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3E6765AE-11C5-4033-B5C6-4953C8EF98A0}"/>
                    </a:ext>
                  </a:extLst>
                </p:cNvPr>
                <p:cNvSpPr/>
                <p:nvPr/>
              </p:nvSpPr>
              <p:spPr>
                <a:xfrm>
                  <a:off x="3356044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1B7F31F-7D66-4A52-85E0-C0F8DD14E93A}"/>
                    </a:ext>
                  </a:extLst>
                </p:cNvPr>
                <p:cNvSpPr/>
                <p:nvPr/>
              </p:nvSpPr>
              <p:spPr>
                <a:xfrm>
                  <a:off x="4056436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8C399400-A8D8-4B4C-AFC5-D9F7A0E76DF3}"/>
                    </a:ext>
                  </a:extLst>
                </p:cNvPr>
                <p:cNvSpPr/>
                <p:nvPr/>
              </p:nvSpPr>
              <p:spPr>
                <a:xfrm>
                  <a:off x="475682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DA12708E-13F9-4FD1-9D8E-ADA08AAADE38}"/>
                  </a:ext>
                </a:extLst>
              </p:cNvPr>
              <p:cNvGrpSpPr/>
              <p:nvPr/>
            </p:nvGrpSpPr>
            <p:grpSpPr>
              <a:xfrm>
                <a:off x="1439130" y="3522278"/>
                <a:ext cx="4202352" cy="428017"/>
                <a:chOff x="1254868" y="2354094"/>
                <a:chExt cx="4202352" cy="428017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17909D73-4565-48ED-B9BB-5896C07D70DF}"/>
                    </a:ext>
                  </a:extLst>
                </p:cNvPr>
                <p:cNvSpPr/>
                <p:nvPr/>
              </p:nvSpPr>
              <p:spPr>
                <a:xfrm>
                  <a:off x="125486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241D7D93-256D-48DA-BFFD-DF75EE4B5691}"/>
                    </a:ext>
                  </a:extLst>
                </p:cNvPr>
                <p:cNvSpPr/>
                <p:nvPr/>
              </p:nvSpPr>
              <p:spPr>
                <a:xfrm>
                  <a:off x="1955260" y="2354094"/>
                  <a:ext cx="700392" cy="428017"/>
                </a:xfrm>
                <a:prstGeom prst="rect">
                  <a:avLst/>
                </a:prstGeom>
                <a:solidFill>
                  <a:srgbClr val="FFFF9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E3E5E17-CD0B-43F4-BD7B-70AD4E26FCCE}"/>
                    </a:ext>
                  </a:extLst>
                </p:cNvPr>
                <p:cNvSpPr/>
                <p:nvPr/>
              </p:nvSpPr>
              <p:spPr>
                <a:xfrm>
                  <a:off x="2655652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6117F100-09D3-45A1-8C72-E7ABACD4FAB2}"/>
                    </a:ext>
                  </a:extLst>
                </p:cNvPr>
                <p:cNvSpPr/>
                <p:nvPr/>
              </p:nvSpPr>
              <p:spPr>
                <a:xfrm>
                  <a:off x="3356044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B21F05B-81C7-45AA-BEE2-F9737E615F5D}"/>
                    </a:ext>
                  </a:extLst>
                </p:cNvPr>
                <p:cNvSpPr/>
                <p:nvPr/>
              </p:nvSpPr>
              <p:spPr>
                <a:xfrm>
                  <a:off x="4056436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5CEF021-BC3F-4BB9-B371-1E6BE310C612}"/>
                    </a:ext>
                  </a:extLst>
                </p:cNvPr>
                <p:cNvSpPr/>
                <p:nvPr/>
              </p:nvSpPr>
              <p:spPr>
                <a:xfrm>
                  <a:off x="475682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267FDFAB-A59C-40F9-B650-BA3A669305BD}"/>
                  </a:ext>
                </a:extLst>
              </p:cNvPr>
              <p:cNvGrpSpPr/>
              <p:nvPr/>
            </p:nvGrpSpPr>
            <p:grpSpPr>
              <a:xfrm>
                <a:off x="1439130" y="4182687"/>
                <a:ext cx="4202352" cy="428017"/>
                <a:chOff x="1254868" y="2354094"/>
                <a:chExt cx="4202352" cy="428017"/>
              </a:xfrm>
            </p:grpSpPr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62D269FB-56B5-4B08-BDF1-CFA1AB607AFE}"/>
                    </a:ext>
                  </a:extLst>
                </p:cNvPr>
                <p:cNvSpPr/>
                <p:nvPr/>
              </p:nvSpPr>
              <p:spPr>
                <a:xfrm>
                  <a:off x="125486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C4CA7F5-7202-467F-82BD-F39376023787}"/>
                    </a:ext>
                  </a:extLst>
                </p:cNvPr>
                <p:cNvSpPr/>
                <p:nvPr/>
              </p:nvSpPr>
              <p:spPr>
                <a:xfrm>
                  <a:off x="1955260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23C43CB3-BEFB-4626-978D-3BED80DAF015}"/>
                    </a:ext>
                  </a:extLst>
                </p:cNvPr>
                <p:cNvSpPr/>
                <p:nvPr/>
              </p:nvSpPr>
              <p:spPr>
                <a:xfrm>
                  <a:off x="2655652" y="2354094"/>
                  <a:ext cx="700392" cy="428017"/>
                </a:xfrm>
                <a:prstGeom prst="rect">
                  <a:avLst/>
                </a:prstGeom>
                <a:solidFill>
                  <a:srgbClr val="FFFF9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7C5B94E-E6EF-44A1-B00A-F314B7160684}"/>
                    </a:ext>
                  </a:extLst>
                </p:cNvPr>
                <p:cNvSpPr/>
                <p:nvPr/>
              </p:nvSpPr>
              <p:spPr>
                <a:xfrm>
                  <a:off x="3356044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0B37F7B7-DAF8-433B-A6B3-5D36B5B9E83D}"/>
                    </a:ext>
                  </a:extLst>
                </p:cNvPr>
                <p:cNvSpPr/>
                <p:nvPr/>
              </p:nvSpPr>
              <p:spPr>
                <a:xfrm>
                  <a:off x="4056436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C25015D9-CD6A-42A6-8C90-20CB020AD3B1}"/>
                    </a:ext>
                  </a:extLst>
                </p:cNvPr>
                <p:cNvSpPr/>
                <p:nvPr/>
              </p:nvSpPr>
              <p:spPr>
                <a:xfrm>
                  <a:off x="475682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B084C8E-061F-4685-AE2C-1E4B665655A6}"/>
                  </a:ext>
                </a:extLst>
              </p:cNvPr>
              <p:cNvGrpSpPr/>
              <p:nvPr/>
            </p:nvGrpSpPr>
            <p:grpSpPr>
              <a:xfrm>
                <a:off x="1439130" y="4843096"/>
                <a:ext cx="4202352" cy="428017"/>
                <a:chOff x="1254868" y="2354094"/>
                <a:chExt cx="4202352" cy="428017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772C70A-C9A3-4DB9-A9BB-0D8AC65FCFB4}"/>
                    </a:ext>
                  </a:extLst>
                </p:cNvPr>
                <p:cNvSpPr/>
                <p:nvPr/>
              </p:nvSpPr>
              <p:spPr>
                <a:xfrm>
                  <a:off x="125486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562937F2-AA13-459B-A160-CF6685AF460E}"/>
                    </a:ext>
                  </a:extLst>
                </p:cNvPr>
                <p:cNvSpPr/>
                <p:nvPr/>
              </p:nvSpPr>
              <p:spPr>
                <a:xfrm>
                  <a:off x="1955260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474E78A4-A859-4E25-9F6E-39E89C5227CF}"/>
                    </a:ext>
                  </a:extLst>
                </p:cNvPr>
                <p:cNvSpPr/>
                <p:nvPr/>
              </p:nvSpPr>
              <p:spPr>
                <a:xfrm>
                  <a:off x="2655652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0DD0701-0F6A-4A98-939C-1437DC62E5F8}"/>
                    </a:ext>
                  </a:extLst>
                </p:cNvPr>
                <p:cNvSpPr/>
                <p:nvPr/>
              </p:nvSpPr>
              <p:spPr>
                <a:xfrm>
                  <a:off x="3356044" y="2354094"/>
                  <a:ext cx="700392" cy="428017"/>
                </a:xfrm>
                <a:prstGeom prst="rect">
                  <a:avLst/>
                </a:prstGeom>
                <a:solidFill>
                  <a:srgbClr val="FFFF9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1C021A6-90EB-4D90-9634-EA2F6E5996B1}"/>
                    </a:ext>
                  </a:extLst>
                </p:cNvPr>
                <p:cNvSpPr/>
                <p:nvPr/>
              </p:nvSpPr>
              <p:spPr>
                <a:xfrm>
                  <a:off x="4056436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B8455A4-DCF7-4A6C-A454-DB4FDFAE25F9}"/>
                    </a:ext>
                  </a:extLst>
                </p:cNvPr>
                <p:cNvSpPr/>
                <p:nvPr/>
              </p:nvSpPr>
              <p:spPr>
                <a:xfrm>
                  <a:off x="475682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D8DD3D61-9ABF-4BB6-A715-A72EF89649D0}"/>
                  </a:ext>
                </a:extLst>
              </p:cNvPr>
              <p:cNvGrpSpPr/>
              <p:nvPr/>
            </p:nvGrpSpPr>
            <p:grpSpPr>
              <a:xfrm>
                <a:off x="1439130" y="6163914"/>
                <a:ext cx="4202352" cy="428017"/>
                <a:chOff x="1254868" y="2354094"/>
                <a:chExt cx="4202352" cy="428017"/>
              </a:xfrm>
            </p:grpSpPr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44BB90BE-F83E-4D5D-A41C-03BF195ADE0C}"/>
                    </a:ext>
                  </a:extLst>
                </p:cNvPr>
                <p:cNvSpPr/>
                <p:nvPr/>
              </p:nvSpPr>
              <p:spPr>
                <a:xfrm>
                  <a:off x="125486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EFF2040B-F28B-40AC-8F3F-D4EEE2E4EEF8}"/>
                    </a:ext>
                  </a:extLst>
                </p:cNvPr>
                <p:cNvSpPr/>
                <p:nvPr/>
              </p:nvSpPr>
              <p:spPr>
                <a:xfrm>
                  <a:off x="1955260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69304D35-4044-4A6D-989E-BC8BE8878849}"/>
                    </a:ext>
                  </a:extLst>
                </p:cNvPr>
                <p:cNvSpPr/>
                <p:nvPr/>
              </p:nvSpPr>
              <p:spPr>
                <a:xfrm>
                  <a:off x="2655652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B5758C84-1B06-44E8-A4B1-1A3402FF8139}"/>
                    </a:ext>
                  </a:extLst>
                </p:cNvPr>
                <p:cNvSpPr/>
                <p:nvPr/>
              </p:nvSpPr>
              <p:spPr>
                <a:xfrm>
                  <a:off x="3356044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BC00D98D-D36A-4E8E-AD75-F07EC32957F4}"/>
                    </a:ext>
                  </a:extLst>
                </p:cNvPr>
                <p:cNvSpPr/>
                <p:nvPr/>
              </p:nvSpPr>
              <p:spPr>
                <a:xfrm>
                  <a:off x="4056436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A645D577-EE77-45AD-8823-4FDB891BF956}"/>
                    </a:ext>
                  </a:extLst>
                </p:cNvPr>
                <p:cNvSpPr/>
                <p:nvPr/>
              </p:nvSpPr>
              <p:spPr>
                <a:xfrm>
                  <a:off x="4756828" y="2354094"/>
                  <a:ext cx="700392" cy="428017"/>
                </a:xfrm>
                <a:prstGeom prst="rect">
                  <a:avLst/>
                </a:prstGeom>
                <a:solidFill>
                  <a:srgbClr val="FFFF9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E677D401-06F8-4AAD-B73B-DE0E61E96877}"/>
                  </a:ext>
                </a:extLst>
              </p:cNvPr>
              <p:cNvGrpSpPr/>
              <p:nvPr/>
            </p:nvGrpSpPr>
            <p:grpSpPr>
              <a:xfrm>
                <a:off x="1439130" y="5503505"/>
                <a:ext cx="4202352" cy="428017"/>
                <a:chOff x="1254868" y="2354094"/>
                <a:chExt cx="4202352" cy="428017"/>
              </a:xfrm>
            </p:grpSpPr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6F498942-9BB0-48DF-99A3-97BDBD0D5E47}"/>
                    </a:ext>
                  </a:extLst>
                </p:cNvPr>
                <p:cNvSpPr/>
                <p:nvPr/>
              </p:nvSpPr>
              <p:spPr>
                <a:xfrm>
                  <a:off x="125486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827A1717-5A9B-4C48-9C60-B50EC5CDFD94}"/>
                    </a:ext>
                  </a:extLst>
                </p:cNvPr>
                <p:cNvSpPr/>
                <p:nvPr/>
              </p:nvSpPr>
              <p:spPr>
                <a:xfrm>
                  <a:off x="1955260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B347D0E-DA71-44A2-B8D4-B4C9307B3B43}"/>
                    </a:ext>
                  </a:extLst>
                </p:cNvPr>
                <p:cNvSpPr/>
                <p:nvPr/>
              </p:nvSpPr>
              <p:spPr>
                <a:xfrm>
                  <a:off x="2655652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63BA3743-77F1-47B8-B886-28D14D371F4F}"/>
                    </a:ext>
                  </a:extLst>
                </p:cNvPr>
                <p:cNvSpPr/>
                <p:nvPr/>
              </p:nvSpPr>
              <p:spPr>
                <a:xfrm>
                  <a:off x="3356044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901895C7-89FD-407E-95F9-099091927B5D}"/>
                    </a:ext>
                  </a:extLst>
                </p:cNvPr>
                <p:cNvSpPr/>
                <p:nvPr/>
              </p:nvSpPr>
              <p:spPr>
                <a:xfrm>
                  <a:off x="4056436" y="2354094"/>
                  <a:ext cx="700392" cy="428017"/>
                </a:xfrm>
                <a:prstGeom prst="rect">
                  <a:avLst/>
                </a:prstGeom>
                <a:solidFill>
                  <a:srgbClr val="FFFF9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D4FA6673-12D5-4AE1-B8AD-8F288A8F459F}"/>
                    </a:ext>
                  </a:extLst>
                </p:cNvPr>
                <p:cNvSpPr/>
                <p:nvPr/>
              </p:nvSpPr>
              <p:spPr>
                <a:xfrm>
                  <a:off x="475682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7BE5EEF-73F8-49EF-A4C6-BCBC29B6FD20}"/>
                  </a:ext>
                </a:extLst>
              </p:cNvPr>
              <p:cNvSpPr txBox="1"/>
              <p:nvPr/>
            </p:nvSpPr>
            <p:spPr>
              <a:xfrm>
                <a:off x="3317930" y="202107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ea typeface="微软雅黑" panose="020B0503020204020204" pitchFamily="34" charset="-122"/>
                  </a:rPr>
                  <a:t>训练数据</a:t>
                </a: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4E7D9186-2F70-404B-B98A-7E8A596E5630}"/>
                  </a:ext>
                </a:extLst>
              </p:cNvPr>
              <p:cNvSpPr txBox="1"/>
              <p:nvPr/>
            </p:nvSpPr>
            <p:spPr>
              <a:xfrm>
                <a:off x="1267617" y="199503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ea typeface="微软雅黑" panose="020B0503020204020204" pitchFamily="34" charset="-122"/>
                  </a:rPr>
                  <a:t>验证数据</a:t>
                </a:r>
              </a:p>
            </p:txBody>
          </p:sp>
          <p:sp>
            <p:nvSpPr>
              <p:cNvPr id="119" name="箭头: 右 118">
                <a:extLst>
                  <a:ext uri="{FF2B5EF4-FFF2-40B4-BE49-F238E27FC236}">
                    <a16:creationId xmlns:a16="http://schemas.microsoft.com/office/drawing/2014/main" id="{9B4DBB25-6636-4564-9132-A9B205418AD5}"/>
                  </a:ext>
                </a:extLst>
              </p:cNvPr>
              <p:cNvSpPr/>
              <p:nvPr/>
            </p:nvSpPr>
            <p:spPr>
              <a:xfrm>
                <a:off x="5813669" y="2947535"/>
                <a:ext cx="488372" cy="293464"/>
              </a:xfrm>
              <a:prstGeom prst="rightArrow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箭头: 右 124">
                <a:extLst>
                  <a:ext uri="{FF2B5EF4-FFF2-40B4-BE49-F238E27FC236}">
                    <a16:creationId xmlns:a16="http://schemas.microsoft.com/office/drawing/2014/main" id="{34A14738-7FF3-4FC5-86D6-56FC09A79A46}"/>
                  </a:ext>
                </a:extLst>
              </p:cNvPr>
              <p:cNvSpPr/>
              <p:nvPr/>
            </p:nvSpPr>
            <p:spPr>
              <a:xfrm>
                <a:off x="5813669" y="3602575"/>
                <a:ext cx="488372" cy="293464"/>
              </a:xfrm>
              <a:prstGeom prst="rightArrow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箭头: 右 125">
                <a:extLst>
                  <a:ext uri="{FF2B5EF4-FFF2-40B4-BE49-F238E27FC236}">
                    <a16:creationId xmlns:a16="http://schemas.microsoft.com/office/drawing/2014/main" id="{252B555D-1AE1-4BC6-9170-17CE1820658C}"/>
                  </a:ext>
                </a:extLst>
              </p:cNvPr>
              <p:cNvSpPr/>
              <p:nvPr/>
            </p:nvSpPr>
            <p:spPr>
              <a:xfrm>
                <a:off x="5813669" y="4241525"/>
                <a:ext cx="488372" cy="293464"/>
              </a:xfrm>
              <a:prstGeom prst="rightArrow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箭头: 右 126">
                <a:extLst>
                  <a:ext uri="{FF2B5EF4-FFF2-40B4-BE49-F238E27FC236}">
                    <a16:creationId xmlns:a16="http://schemas.microsoft.com/office/drawing/2014/main" id="{E4D1C102-936B-456D-95C6-54117186C4B3}"/>
                  </a:ext>
                </a:extLst>
              </p:cNvPr>
              <p:cNvSpPr/>
              <p:nvPr/>
            </p:nvSpPr>
            <p:spPr>
              <a:xfrm>
                <a:off x="5813669" y="4914849"/>
                <a:ext cx="488372" cy="293464"/>
              </a:xfrm>
              <a:prstGeom prst="rightArrow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箭头: 右 127">
                <a:extLst>
                  <a:ext uri="{FF2B5EF4-FFF2-40B4-BE49-F238E27FC236}">
                    <a16:creationId xmlns:a16="http://schemas.microsoft.com/office/drawing/2014/main" id="{BCE0BBF4-DA4B-4085-90E7-5A292E3C091C}"/>
                  </a:ext>
                </a:extLst>
              </p:cNvPr>
              <p:cNvSpPr/>
              <p:nvPr/>
            </p:nvSpPr>
            <p:spPr>
              <a:xfrm>
                <a:off x="5813669" y="5535516"/>
                <a:ext cx="488372" cy="293464"/>
              </a:xfrm>
              <a:prstGeom prst="rightArrow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箭头: 右 128">
                <a:extLst>
                  <a:ext uri="{FF2B5EF4-FFF2-40B4-BE49-F238E27FC236}">
                    <a16:creationId xmlns:a16="http://schemas.microsoft.com/office/drawing/2014/main" id="{54BCBAA9-E9D0-455E-8E50-FE4A3AA6B2A4}"/>
                  </a:ext>
                </a:extLst>
              </p:cNvPr>
              <p:cNvSpPr/>
              <p:nvPr/>
            </p:nvSpPr>
            <p:spPr>
              <a:xfrm>
                <a:off x="5813669" y="6201848"/>
                <a:ext cx="488372" cy="293464"/>
              </a:xfrm>
              <a:prstGeom prst="rightArrow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A2FEB350-E7A1-42BD-A644-0516C3B9A12C}"/>
                  </a:ext>
                </a:extLst>
              </p:cNvPr>
              <p:cNvSpPr txBox="1"/>
              <p:nvPr/>
            </p:nvSpPr>
            <p:spPr>
              <a:xfrm>
                <a:off x="6366270" y="2853277"/>
                <a:ext cx="26212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次验证损失函数值</a:t>
                </a:r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53900A86-D9E5-4C64-AD01-D0D8A2B70582}"/>
                  </a:ext>
                </a:extLst>
              </p:cNvPr>
              <p:cNvSpPr txBox="1"/>
              <p:nvPr/>
            </p:nvSpPr>
            <p:spPr>
              <a:xfrm>
                <a:off x="6366270" y="3527022"/>
                <a:ext cx="26212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次验证损失函数值</a:t>
                </a:r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EE65B127-7925-4344-9371-C239D8DA1253}"/>
                  </a:ext>
                </a:extLst>
              </p:cNvPr>
              <p:cNvSpPr txBox="1"/>
              <p:nvPr/>
            </p:nvSpPr>
            <p:spPr>
              <a:xfrm>
                <a:off x="6366270" y="4166585"/>
                <a:ext cx="26212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次验证损失函数值</a:t>
                </a:r>
              </a:p>
            </p:txBody>
          </p: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B4DC7B10-530C-43C6-804D-7D2AAC1CF491}"/>
                  </a:ext>
                </a:extLst>
              </p:cNvPr>
              <p:cNvSpPr txBox="1"/>
              <p:nvPr/>
            </p:nvSpPr>
            <p:spPr>
              <a:xfrm>
                <a:off x="6366270" y="5459648"/>
                <a:ext cx="26212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5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次验证损失函数值</a:t>
                </a:r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F3EB661D-A76D-4229-B288-D1B170389C32}"/>
                  </a:ext>
                </a:extLst>
              </p:cNvPr>
              <p:cNvSpPr txBox="1"/>
              <p:nvPr/>
            </p:nvSpPr>
            <p:spPr>
              <a:xfrm>
                <a:off x="6366270" y="6125980"/>
                <a:ext cx="26212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6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次验证损失函数值</a:t>
                </a: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A95D75E9-CAED-4137-94AF-D12FCB81931A}"/>
                  </a:ext>
                </a:extLst>
              </p:cNvPr>
              <p:cNvSpPr txBox="1"/>
              <p:nvPr/>
            </p:nvSpPr>
            <p:spPr>
              <a:xfrm>
                <a:off x="6366270" y="4782527"/>
                <a:ext cx="26212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4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次验证损失函数值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89CCD6F9-9903-44C9-981B-3F8D0C64215D}"/>
                      </a:ext>
                    </a:extLst>
                  </p:cNvPr>
                  <p:cNvSpPr txBox="1"/>
                  <p:nvPr/>
                </p:nvSpPr>
                <p:spPr>
                  <a:xfrm>
                    <a:off x="9434889" y="4166585"/>
                    <a:ext cx="2669833" cy="10617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400" dirty="0">
                        <a:ea typeface="微软雅黑" panose="020B0503020204020204" pitchFamily="34" charset="-122"/>
                      </a:rPr>
                      <a:t>平均损失函数值</a:t>
                    </a:r>
                    <a:endParaRPr lang="en-US" altLang="zh-CN" sz="2400" dirty="0">
                      <a:ea typeface="微软雅黑" panose="020B0503020204020204" pitchFamily="34" charset="-122"/>
                    </a:endParaRPr>
                  </a:p>
                  <a:p>
                    <a:r>
                      <a:rPr lang="en-US" altLang="zh-CN" sz="2400" dirty="0">
                        <a:ea typeface="微软雅黑" panose="020B0503020204020204" pitchFamily="34" charset="-122"/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</m:t>
                                </m:r>
                              </m:e>
                            </m:nary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a14:m>
                    <a:endParaRPr lang="zh-CN" altLang="en-US" sz="2400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89CCD6F9-9903-44C9-981B-3F8D0C6421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4889" y="4166585"/>
                    <a:ext cx="2669833" cy="106170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425" t="-51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A498244B-99B0-4265-97AD-DFCEF646939A}"/>
                  </a:ext>
                </a:extLst>
              </p:cNvPr>
              <p:cNvSpPr/>
              <p:nvPr/>
            </p:nvSpPr>
            <p:spPr>
              <a:xfrm>
                <a:off x="1436749" y="418033"/>
                <a:ext cx="5566724" cy="428017"/>
              </a:xfrm>
              <a:prstGeom prst="rect">
                <a:avLst/>
              </a:prstGeom>
              <a:solidFill>
                <a:srgbClr val="DED5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F31B071F-8FD3-462D-8796-39A2CD1A017E}"/>
                  </a:ext>
                </a:extLst>
              </p:cNvPr>
              <p:cNvGrpSpPr/>
              <p:nvPr/>
            </p:nvGrpSpPr>
            <p:grpSpPr>
              <a:xfrm>
                <a:off x="1436749" y="1280045"/>
                <a:ext cx="4202352" cy="428017"/>
                <a:chOff x="1254868" y="2354094"/>
                <a:chExt cx="4202352" cy="428017"/>
              </a:xfrm>
            </p:grpSpPr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4AF6B790-C4D6-4180-B853-9F6AFB9D2628}"/>
                    </a:ext>
                  </a:extLst>
                </p:cNvPr>
                <p:cNvSpPr/>
                <p:nvPr/>
              </p:nvSpPr>
              <p:spPr>
                <a:xfrm>
                  <a:off x="125486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B10E8050-DE7B-422B-8A4B-3311D593BDCB}"/>
                    </a:ext>
                  </a:extLst>
                </p:cNvPr>
                <p:cNvSpPr/>
                <p:nvPr/>
              </p:nvSpPr>
              <p:spPr>
                <a:xfrm>
                  <a:off x="1955260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83DB2194-4F70-4936-8581-59A20397B00F}"/>
                    </a:ext>
                  </a:extLst>
                </p:cNvPr>
                <p:cNvSpPr/>
                <p:nvPr/>
              </p:nvSpPr>
              <p:spPr>
                <a:xfrm>
                  <a:off x="2655652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F522C481-21E2-4557-81D2-951B26D8AA42}"/>
                    </a:ext>
                  </a:extLst>
                </p:cNvPr>
                <p:cNvSpPr/>
                <p:nvPr/>
              </p:nvSpPr>
              <p:spPr>
                <a:xfrm>
                  <a:off x="3356044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305081FD-726D-4447-BD25-2FD971E43B41}"/>
                    </a:ext>
                  </a:extLst>
                </p:cNvPr>
                <p:cNvSpPr/>
                <p:nvPr/>
              </p:nvSpPr>
              <p:spPr>
                <a:xfrm>
                  <a:off x="4056436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56995BD7-41C5-4578-AD14-9FA14591D511}"/>
                    </a:ext>
                  </a:extLst>
                </p:cNvPr>
                <p:cNvSpPr/>
                <p:nvPr/>
              </p:nvSpPr>
              <p:spPr>
                <a:xfrm>
                  <a:off x="4756828" y="2354094"/>
                  <a:ext cx="700392" cy="428017"/>
                </a:xfrm>
                <a:prstGeom prst="rect">
                  <a:avLst/>
                </a:prstGeom>
                <a:solidFill>
                  <a:srgbClr val="A8EFC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C25BE182-06EB-463E-B2ED-A6BAEA86D4AE}"/>
                  </a:ext>
                </a:extLst>
              </p:cNvPr>
              <p:cNvSpPr/>
              <p:nvPr/>
            </p:nvSpPr>
            <p:spPr>
              <a:xfrm>
                <a:off x="5749267" y="1280045"/>
                <a:ext cx="700392" cy="428017"/>
              </a:xfrm>
              <a:prstGeom prst="rect">
                <a:avLst/>
              </a:prstGeom>
              <a:solidFill>
                <a:srgbClr val="F3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25AEB288-1F39-4F85-B643-FD859436426B}"/>
                  </a:ext>
                </a:extLst>
              </p:cNvPr>
              <p:cNvSpPr/>
              <p:nvPr/>
            </p:nvSpPr>
            <p:spPr>
              <a:xfrm>
                <a:off x="6449659" y="1280045"/>
                <a:ext cx="700392" cy="428017"/>
              </a:xfrm>
              <a:prstGeom prst="rect">
                <a:avLst/>
              </a:prstGeom>
              <a:solidFill>
                <a:srgbClr val="F3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203A8AC-6AC5-4600-A056-11192A148A81}"/>
                  </a:ext>
                </a:extLst>
              </p:cNvPr>
              <p:cNvSpPr txBox="1"/>
              <p:nvPr/>
            </p:nvSpPr>
            <p:spPr>
              <a:xfrm>
                <a:off x="3537925" y="4565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ea typeface="微软雅黑" panose="020B0503020204020204" pitchFamily="34" charset="-122"/>
                  </a:rPr>
                  <a:t>所有数据</a:t>
                </a:r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5813D338-38E9-46D9-B62A-066B06746EBF}"/>
                  </a:ext>
                </a:extLst>
              </p:cNvPr>
              <p:cNvSpPr txBox="1"/>
              <p:nvPr/>
            </p:nvSpPr>
            <p:spPr>
              <a:xfrm>
                <a:off x="1943883" y="91835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ea typeface="微软雅黑" panose="020B0503020204020204" pitchFamily="34" charset="-122"/>
                  </a:rPr>
                  <a:t>训练数据</a:t>
                </a:r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09F5E248-2739-45EA-8627-FE39767473C6}"/>
                  </a:ext>
                </a:extLst>
              </p:cNvPr>
              <p:cNvSpPr txBox="1"/>
              <p:nvPr/>
            </p:nvSpPr>
            <p:spPr>
              <a:xfrm>
                <a:off x="6339493" y="91835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ea typeface="微软雅黑" panose="020B0503020204020204" pitchFamily="34" charset="-122"/>
                  </a:rPr>
                  <a:t>测试数据</a:t>
                </a:r>
              </a:p>
            </p:txBody>
          </p:sp>
        </p:grpSp>
      </p:grp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F9A0E03D-1D02-42D0-B424-461D207B50EE}"/>
              </a:ext>
            </a:extLst>
          </p:cNvPr>
          <p:cNvSpPr/>
          <p:nvPr/>
        </p:nvSpPr>
        <p:spPr>
          <a:xfrm rot="5400000">
            <a:off x="3425420" y="1006366"/>
            <a:ext cx="178186" cy="3464883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96E3BC-82CF-4C01-85CD-966E02F7D716}"/>
              </a:ext>
            </a:extLst>
          </p:cNvPr>
          <p:cNvSpPr/>
          <p:nvPr/>
        </p:nvSpPr>
        <p:spPr>
          <a:xfrm rot="5400000">
            <a:off x="1298031" y="2392401"/>
            <a:ext cx="178187" cy="700391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1BE240D7-DCE8-4E99-8344-49899206F553}"/>
              </a:ext>
            </a:extLst>
          </p:cNvPr>
          <p:cNvSpPr/>
          <p:nvPr/>
        </p:nvSpPr>
        <p:spPr>
          <a:xfrm rot="10800000">
            <a:off x="8536934" y="2961251"/>
            <a:ext cx="320570" cy="3604101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3DD7BF-2193-4DD8-B66F-8D980B5909B4}"/>
              </a:ext>
            </a:extLst>
          </p:cNvPr>
          <p:cNvSpPr txBox="1"/>
          <p:nvPr/>
        </p:nvSpPr>
        <p:spPr>
          <a:xfrm>
            <a:off x="9568635" y="463087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次损失函数值</a:t>
            </a:r>
          </a:p>
        </p:txBody>
      </p:sp>
      <p:cxnSp>
        <p:nvCxnSpPr>
          <p:cNvPr id="89" name="连接符: 曲线 88">
            <a:extLst>
              <a:ext uri="{FF2B5EF4-FFF2-40B4-BE49-F238E27FC236}">
                <a16:creationId xmlns:a16="http://schemas.microsoft.com/office/drawing/2014/main" id="{023978EB-39BD-4C7E-98C0-B78F9455FF9A}"/>
              </a:ext>
            </a:extLst>
          </p:cNvPr>
          <p:cNvCxnSpPr>
            <a:cxnSpLocks/>
            <a:stCxn id="139" idx="2"/>
            <a:endCxn id="155" idx="0"/>
          </p:cNvCxnSpPr>
          <p:nvPr/>
        </p:nvCxnSpPr>
        <p:spPr>
          <a:xfrm rot="16200000" flipH="1">
            <a:off x="4550643" y="192017"/>
            <a:ext cx="433995" cy="1879352"/>
          </a:xfrm>
          <a:prstGeom prst="curvedConnector3">
            <a:avLst>
              <a:gd name="adj1" fmla="val 29610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曲线 91">
            <a:extLst>
              <a:ext uri="{FF2B5EF4-FFF2-40B4-BE49-F238E27FC236}">
                <a16:creationId xmlns:a16="http://schemas.microsoft.com/office/drawing/2014/main" id="{84594EBD-D29B-43BA-9ADF-91C8307591C8}"/>
              </a:ext>
            </a:extLst>
          </p:cNvPr>
          <p:cNvCxnSpPr>
            <a:cxnSpLocks/>
            <a:stCxn id="139" idx="2"/>
            <a:endCxn id="144" idx="0"/>
          </p:cNvCxnSpPr>
          <p:nvPr/>
        </p:nvCxnSpPr>
        <p:spPr>
          <a:xfrm rot="5400000">
            <a:off x="3094776" y="615502"/>
            <a:ext cx="433995" cy="1032382"/>
          </a:xfrm>
          <a:prstGeom prst="curvedConnector3">
            <a:avLst>
              <a:gd name="adj1" fmla="val 25079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632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7" y="103762"/>
            <a:ext cx="8511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正则化：岭回归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E2D6A67-E023-4E26-A11B-7C2A1CC1F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4" r="27290"/>
          <a:stretch/>
        </p:blipFill>
        <p:spPr>
          <a:xfrm>
            <a:off x="0" y="1099292"/>
            <a:ext cx="5721566" cy="5480685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7BBD85A8-753A-4C88-9238-6C3978318712}"/>
              </a:ext>
            </a:extLst>
          </p:cNvPr>
          <p:cNvGrpSpPr/>
          <p:nvPr/>
        </p:nvGrpSpPr>
        <p:grpSpPr>
          <a:xfrm>
            <a:off x="6733995" y="1335263"/>
            <a:ext cx="5234235" cy="5352271"/>
            <a:chOff x="6171995" y="1513102"/>
            <a:chExt cx="5234235" cy="5352271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DD10C9D-996D-4C40-A78B-FD20D4CA6C35}"/>
                </a:ext>
              </a:extLst>
            </p:cNvPr>
            <p:cNvGrpSpPr/>
            <p:nvPr/>
          </p:nvGrpSpPr>
          <p:grpSpPr>
            <a:xfrm>
              <a:off x="6171995" y="1513102"/>
              <a:ext cx="5234235" cy="5352271"/>
              <a:chOff x="6175805" y="692218"/>
              <a:chExt cx="5234235" cy="5352271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EF01E849-67DD-4877-A621-5669CEB95E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84531" y="783031"/>
                <a:ext cx="5225509" cy="5261458"/>
                <a:chOff x="7722388" y="1640029"/>
                <a:chExt cx="4210217" cy="4239182"/>
              </a:xfrm>
            </p:grpSpPr>
            <p:cxnSp>
              <p:nvCxnSpPr>
                <p:cNvPr id="4" name="直接连接符 3">
                  <a:extLst>
                    <a:ext uri="{FF2B5EF4-FFF2-40B4-BE49-F238E27FC236}">
                      <a16:creationId xmlns:a16="http://schemas.microsoft.com/office/drawing/2014/main" id="{F00472E5-1E09-4672-ACBB-658CCA3E43E9}"/>
                    </a:ext>
                  </a:extLst>
                </p:cNvPr>
                <p:cNvCxnSpPr/>
                <p:nvPr/>
              </p:nvCxnSpPr>
              <p:spPr>
                <a:xfrm>
                  <a:off x="7722388" y="3771900"/>
                  <a:ext cx="4210217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7F72CF65-FE38-449C-86A1-A6C5EFF04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67739" y="1640029"/>
                  <a:ext cx="0" cy="423918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A3C2211D-65A7-4B4C-8A03-41815CDD3F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4636" y="3138347"/>
                    <a:ext cx="3216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A3C2211D-65A7-4B4C-8A03-41815CDD3F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04636" y="3138347"/>
                    <a:ext cx="32162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321" r="-754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B0D7F4E1-986B-4E02-88F8-C059C3B65E2F}"/>
                      </a:ext>
                    </a:extLst>
                  </p:cNvPr>
                  <p:cNvSpPr txBox="1"/>
                  <p:nvPr/>
                </p:nvSpPr>
                <p:spPr>
                  <a:xfrm>
                    <a:off x="8470336" y="692218"/>
                    <a:ext cx="32694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B0D7F4E1-986B-4E02-88F8-C059C3B65E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0336" y="692218"/>
                    <a:ext cx="32694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111" r="-7407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2FA70D3E-64AE-4045-BF1A-AD7015131502}"/>
                      </a:ext>
                    </a:extLst>
                  </p:cNvPr>
                  <p:cNvSpPr txBox="1"/>
                  <p:nvPr/>
                </p:nvSpPr>
                <p:spPr>
                  <a:xfrm rot="19211575">
                    <a:off x="6175805" y="3233260"/>
                    <a:ext cx="22307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+0.2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altLang="zh-CN" dirty="0">
                        <a:ea typeface="微软雅黑" panose="020B0503020204020204" pitchFamily="34" charset="-122"/>
                      </a:rPr>
                      <a:t>)=0</a:t>
                    </a:r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2FA70D3E-64AE-4045-BF1A-AD70151315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211575">
                    <a:off x="6175805" y="3233260"/>
                    <a:ext cx="2230739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15" t="-8519" r="-9646" b="-40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274F32F-EDC9-4629-9D1D-5634210504E3}"/>
                      </a:ext>
                    </a:extLst>
                  </p:cNvPr>
                  <p:cNvSpPr txBox="1"/>
                  <p:nvPr/>
                </p:nvSpPr>
                <p:spPr>
                  <a:xfrm rot="19286974">
                    <a:off x="8817191" y="2008041"/>
                    <a:ext cx="252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274F32F-EDC9-4629-9D1D-5634210504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286974">
                    <a:off x="8817191" y="2008041"/>
                    <a:ext cx="252331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50" t="-339" r="-1700" b="-203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F493731C-5DD7-4786-8C2B-1C9487931479}"/>
                      </a:ext>
                    </a:extLst>
                  </p:cNvPr>
                  <p:cNvSpPr txBox="1"/>
                  <p:nvPr/>
                </p:nvSpPr>
                <p:spPr>
                  <a:xfrm rot="19170053">
                    <a:off x="6555717" y="2229748"/>
                    <a:ext cx="25056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5−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F493731C-5DD7-4786-8C2B-1C9487931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170053">
                    <a:off x="6555717" y="2229748"/>
                    <a:ext cx="250568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66" t="-662" r="-2332" b="-264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7530660-6623-4AC5-9445-1D76155575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5012" y="1307495"/>
                <a:ext cx="4239624" cy="330921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A9D53B75-B042-4E5F-A122-80A3239320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258" y="1454525"/>
                <a:ext cx="3328499" cy="266056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2E5D82DC-F904-4312-B695-63CABDD2A1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84867" y="1180063"/>
                <a:ext cx="3328499" cy="266056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F27435B-1CFF-4036-860C-EDD398D89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273" y="3862133"/>
              <a:ext cx="801019" cy="767296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8D79A0F0-F775-4AEF-B481-B1AF7D5DF5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8530" y="3452069"/>
              <a:ext cx="1659254" cy="1589400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1ADDBFB-3C04-460A-A3DF-B6F52F358D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5663" y="3016637"/>
              <a:ext cx="2574705" cy="2466312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AE3D6C7B-80E6-41DC-B866-FA715155E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8259" y="3898287"/>
              <a:ext cx="114431" cy="114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AB7A17A1-3D97-40F7-90A4-6E5B4D418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2914" y="3563802"/>
              <a:ext cx="114431" cy="114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AD908E18-B3BD-4224-AB7F-C8CD88C867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9927" y="3250923"/>
              <a:ext cx="114431" cy="114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0ADCA957-5BC6-4B56-8CF7-435513DAF9B3}"/>
                </a:ext>
              </a:extLst>
            </p:cNvPr>
            <p:cNvSpPr txBox="1"/>
            <p:nvPr/>
          </p:nvSpPr>
          <p:spPr>
            <a:xfrm>
              <a:off x="9719137" y="499111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</a:rPr>
                <a:t>30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E03947-2517-4DEA-8477-25DE0C77F68A}"/>
                </a:ext>
              </a:extLst>
            </p:cNvPr>
            <p:cNvSpPr txBox="1"/>
            <p:nvPr/>
          </p:nvSpPr>
          <p:spPr>
            <a:xfrm>
              <a:off x="9428602" y="46186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</a:rPr>
                <a:t>25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D217F93-6D74-4945-A74E-99C20EB161E7}"/>
                </a:ext>
              </a:extLst>
            </p:cNvPr>
            <p:cNvSpPr txBox="1"/>
            <p:nvPr/>
          </p:nvSpPr>
          <p:spPr>
            <a:xfrm>
              <a:off x="9112442" y="43482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</a:rPr>
                <a:t>20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15D1A34A-90A8-43A9-B1B7-606F6D02DB7B}"/>
                  </a:ext>
                </a:extLst>
              </p:cNvPr>
              <p:cNvSpPr/>
              <p:nvPr/>
            </p:nvSpPr>
            <p:spPr>
              <a:xfrm>
                <a:off x="4905141" y="953224"/>
                <a:ext cx="384156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15D1A34A-90A8-43A9-B1B7-606F6D02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141" y="953224"/>
                <a:ext cx="3841564" cy="786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0EEC251-1344-4638-8F4D-B1A60F6D0AE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6461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: LASSO</a:t>
            </a:r>
            <a:endParaRPr lang="en-US" sz="3200" b="1" dirty="0">
              <a:solidFill>
                <a:srgbClr val="0A05D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8B84D1-BC2A-4A8F-A956-49EF071A2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28004"/>
          <a:stretch/>
        </p:blipFill>
        <p:spPr>
          <a:xfrm>
            <a:off x="0" y="1023294"/>
            <a:ext cx="5903150" cy="5786438"/>
          </a:xfrm>
          <a:prstGeom prst="rect">
            <a:avLst/>
          </a:prstGeom>
        </p:spPr>
      </p:pic>
      <p:grpSp>
        <p:nvGrpSpPr>
          <p:cNvPr id="87" name="组合 86">
            <a:extLst>
              <a:ext uri="{FF2B5EF4-FFF2-40B4-BE49-F238E27FC236}">
                <a16:creationId xmlns:a16="http://schemas.microsoft.com/office/drawing/2014/main" id="{A86D6582-2F78-4947-B61E-815A3141EC01}"/>
              </a:ext>
            </a:extLst>
          </p:cNvPr>
          <p:cNvGrpSpPr/>
          <p:nvPr/>
        </p:nvGrpSpPr>
        <p:grpSpPr>
          <a:xfrm>
            <a:off x="6999168" y="1997798"/>
            <a:ext cx="5055643" cy="4753784"/>
            <a:chOff x="6257680" y="1561589"/>
            <a:chExt cx="5055643" cy="475378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A9E0620-1CB6-4AAE-81EE-8A7BD2E2D399}"/>
                </a:ext>
              </a:extLst>
            </p:cNvPr>
            <p:cNvGrpSpPr/>
            <p:nvPr/>
          </p:nvGrpSpPr>
          <p:grpSpPr>
            <a:xfrm>
              <a:off x="6257680" y="1561589"/>
              <a:ext cx="5055643" cy="4753784"/>
              <a:chOff x="6461512" y="1102852"/>
              <a:chExt cx="5055643" cy="4753784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EF01E849-67DD-4877-A621-5669CEB95E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62589" y="1208905"/>
                <a:ext cx="4688401" cy="4647731"/>
                <a:chOff x="7884656" y="1652309"/>
                <a:chExt cx="3777467" cy="3744699"/>
              </a:xfrm>
            </p:grpSpPr>
            <p:cxnSp>
              <p:nvCxnSpPr>
                <p:cNvPr id="4" name="直接连接符 3">
                  <a:extLst>
                    <a:ext uri="{FF2B5EF4-FFF2-40B4-BE49-F238E27FC236}">
                      <a16:creationId xmlns:a16="http://schemas.microsoft.com/office/drawing/2014/main" id="{F00472E5-1E09-4672-ACBB-658CCA3E4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4656" y="3808739"/>
                  <a:ext cx="3777467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7F72CF65-FE38-449C-86A1-A6C5EFF04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83087" y="1652309"/>
                  <a:ext cx="10507" cy="374469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A3C2211D-65A7-4B4C-8A03-41815CDD3F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971113" y="3568520"/>
                    <a:ext cx="3216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A3C2211D-65A7-4B4C-8A03-41815CDD3F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71113" y="3568520"/>
                    <a:ext cx="32162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321" r="-5660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B0D7F4E1-986B-4E02-88F8-C059C3B65E2F}"/>
                      </a:ext>
                    </a:extLst>
                  </p:cNvPr>
                  <p:cNvSpPr txBox="1"/>
                  <p:nvPr/>
                </p:nvSpPr>
                <p:spPr>
                  <a:xfrm>
                    <a:off x="8646981" y="1102852"/>
                    <a:ext cx="32694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B0D7F4E1-986B-4E02-88F8-C059C3B65E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6981" y="1102852"/>
                    <a:ext cx="32694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321" r="-7547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F493731C-5DD7-4786-8C2B-1C9487931479}"/>
                      </a:ext>
                    </a:extLst>
                  </p:cNvPr>
                  <p:cNvSpPr txBox="1"/>
                  <p:nvPr/>
                </p:nvSpPr>
                <p:spPr>
                  <a:xfrm rot="19170053">
                    <a:off x="6732362" y="2640382"/>
                    <a:ext cx="25056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5−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F493731C-5DD7-4786-8C2B-1C9487931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170053">
                    <a:off x="6732362" y="2640382"/>
                    <a:ext cx="2505686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58" t="-330" r="-2041" b="-264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7530660-6623-4AC5-9445-1D76155575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1657" y="1718129"/>
                <a:ext cx="4239624" cy="330921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A9D53B75-B042-4E5F-A122-80A3239320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4903" y="1865159"/>
                <a:ext cx="3328499" cy="266056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2E5D82DC-F904-4312-B695-63CABDD2A1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1512" y="1590697"/>
                <a:ext cx="3328499" cy="266056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2FA70D3E-64AE-4045-BF1A-AD7015131502}"/>
                      </a:ext>
                    </a:extLst>
                  </p:cNvPr>
                  <p:cNvSpPr txBox="1"/>
                  <p:nvPr/>
                </p:nvSpPr>
                <p:spPr>
                  <a:xfrm rot="19211575">
                    <a:off x="9085810" y="1465433"/>
                    <a:ext cx="22307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+0.2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altLang="zh-CN" dirty="0">
                        <a:ea typeface="微软雅黑" panose="020B0503020204020204" pitchFamily="34" charset="-122"/>
                      </a:rPr>
                      <a:t>)=0</a:t>
                    </a:r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2FA70D3E-64AE-4045-BF1A-AD70151315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211575">
                    <a:off x="9085810" y="1465433"/>
                    <a:ext cx="223073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15" t="-8519" r="-9646" b="-40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274F32F-EDC9-4629-9D1D-5634210504E3}"/>
                      </a:ext>
                    </a:extLst>
                  </p:cNvPr>
                  <p:cNvSpPr txBox="1"/>
                  <p:nvPr/>
                </p:nvSpPr>
                <p:spPr>
                  <a:xfrm rot="19286974">
                    <a:off x="8993836" y="2418675"/>
                    <a:ext cx="252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274F32F-EDC9-4629-9D1D-5634210504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286974">
                    <a:off x="8993836" y="2418675"/>
                    <a:ext cx="252331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33" t="-339" r="-1700" b="-16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61CF577-C5B0-425A-89B0-69D43B63B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0295" y="3761293"/>
              <a:ext cx="568819" cy="58280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65FBFE4-2CA5-4981-BBFA-047E8A7A310A}"/>
                </a:ext>
              </a:extLst>
            </p:cNvPr>
            <p:cNvCxnSpPr>
              <a:cxnSpLocks/>
            </p:cNvCxnSpPr>
            <p:nvPr/>
          </p:nvCxnSpPr>
          <p:spPr>
            <a:xfrm>
              <a:off x="8839113" y="3756328"/>
              <a:ext cx="573492" cy="58776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6513748-50E6-45F9-A2AC-1030F1FBE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8421" y="4338252"/>
              <a:ext cx="568756" cy="582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EDCCF92-8969-41B3-8478-F000DEBF4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786" y="4342999"/>
              <a:ext cx="568819" cy="58280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46957B5-2712-4548-8241-4B5250AD85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3307" y="3694994"/>
              <a:ext cx="114431" cy="114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E9DD506-EB05-4187-B412-BEEE10BF6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8585" y="3233608"/>
              <a:ext cx="1102911" cy="111931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F2DC6EA-5F21-4033-BB76-B53CDD51E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3485" y="4346128"/>
              <a:ext cx="1102911" cy="111931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CDB5F84-5244-425C-9C6B-A9DAEF08B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04" y="4345189"/>
              <a:ext cx="1101967" cy="112025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39985107-BA9F-4D3C-907E-4E797F0DC0D4}"/>
                </a:ext>
              </a:extLst>
            </p:cNvPr>
            <p:cNvCxnSpPr>
              <a:cxnSpLocks/>
            </p:cNvCxnSpPr>
            <p:nvPr/>
          </p:nvCxnSpPr>
          <p:spPr>
            <a:xfrm>
              <a:off x="8838119" y="3233608"/>
              <a:ext cx="1095185" cy="111158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5F166C16-C0AF-4B4F-ABA1-EB1E56DF7E70}"/>
                </a:ext>
              </a:extLst>
            </p:cNvPr>
            <p:cNvCxnSpPr>
              <a:cxnSpLocks/>
            </p:cNvCxnSpPr>
            <p:nvPr/>
          </p:nvCxnSpPr>
          <p:spPr>
            <a:xfrm>
              <a:off x="8836299" y="2637106"/>
              <a:ext cx="1710486" cy="17069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168B3A0-F1DC-44C3-8AC8-2D2730CFB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370" y="2635073"/>
              <a:ext cx="1700784" cy="170078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96E67ACE-C5D2-4845-ADA1-3ED94F057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5025" y="4327798"/>
              <a:ext cx="1700784" cy="170078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7FCE85BE-72DB-40B9-8B79-B2EB18416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4326713"/>
              <a:ext cx="1700784" cy="170078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E600933-6CB9-47BD-B8AD-AAD24E306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8754" y="3184091"/>
              <a:ext cx="114431" cy="114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AB6A4B3-E738-4D9E-93E7-46A6B4037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8754" y="2593247"/>
              <a:ext cx="114431" cy="114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4450083A-B78A-4ADF-8E03-B10A3EC7B2F3}"/>
                </a:ext>
              </a:extLst>
            </p:cNvPr>
            <p:cNvSpPr txBox="1"/>
            <p:nvPr/>
          </p:nvSpPr>
          <p:spPr>
            <a:xfrm>
              <a:off x="9584406" y="5148587"/>
              <a:ext cx="41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</a:rPr>
                <a:t>30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CD9DFCA2-F5E7-4458-A1CE-4B2A64FB57D7}"/>
                </a:ext>
              </a:extLst>
            </p:cNvPr>
            <p:cNvSpPr txBox="1"/>
            <p:nvPr/>
          </p:nvSpPr>
          <p:spPr>
            <a:xfrm>
              <a:off x="9314860" y="47740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</a:rPr>
                <a:t>20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33461B73-9005-434D-BFCA-8368DB77E06C}"/>
                </a:ext>
              </a:extLst>
            </p:cNvPr>
            <p:cNvSpPr txBox="1"/>
            <p:nvPr/>
          </p:nvSpPr>
          <p:spPr>
            <a:xfrm>
              <a:off x="9064108" y="448023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</a:rPr>
                <a:t>10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F39285B6-93A5-4B33-BAE7-307686CED942}"/>
                  </a:ext>
                </a:extLst>
              </p:cNvPr>
              <p:cNvSpPr/>
              <p:nvPr/>
            </p:nvSpPr>
            <p:spPr>
              <a:xfrm>
                <a:off x="4613876" y="902796"/>
                <a:ext cx="3918509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</m:e>
                      </m:func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F39285B6-93A5-4B33-BAE7-307686CED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876" y="902796"/>
                <a:ext cx="3918509" cy="786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箭头: 右 85">
            <a:extLst>
              <a:ext uri="{FF2B5EF4-FFF2-40B4-BE49-F238E27FC236}">
                <a16:creationId xmlns:a16="http://schemas.microsoft.com/office/drawing/2014/main" id="{8CEAEB9E-18AA-4E7E-B7DD-F1FC8BB31702}"/>
              </a:ext>
            </a:extLst>
          </p:cNvPr>
          <p:cNvSpPr/>
          <p:nvPr/>
        </p:nvSpPr>
        <p:spPr>
          <a:xfrm>
            <a:off x="8253014" y="1111904"/>
            <a:ext cx="680350" cy="213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4A78A5A-3433-42A0-A319-3F07CC11BEC0}"/>
              </a:ext>
            </a:extLst>
          </p:cNvPr>
          <p:cNvSpPr txBox="1"/>
          <p:nvPr/>
        </p:nvSpPr>
        <p:spPr>
          <a:xfrm>
            <a:off x="9028675" y="95113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解为稀疏向量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25F3217-0320-442B-A6FF-6F0E78094B8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94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43C23437-5BF2-494D-86E7-849C03A7314B}"/>
              </a:ext>
            </a:extLst>
          </p:cNvPr>
          <p:cNvSpPr/>
          <p:nvPr/>
        </p:nvSpPr>
        <p:spPr>
          <a:xfrm>
            <a:off x="8363943" y="90148"/>
            <a:ext cx="3634901" cy="3007898"/>
          </a:xfrm>
          <a:prstGeom prst="roundRect">
            <a:avLst/>
          </a:prstGeom>
          <a:solidFill>
            <a:srgbClr val="FFFF94"/>
          </a:solidFill>
          <a:ln>
            <a:solidFill>
              <a:srgbClr val="FFF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2152" y="10195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: LASSO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4285671-B3F9-430D-B2C2-49DF43D1DA86}"/>
                  </a:ext>
                </a:extLst>
              </p:cNvPr>
              <p:cNvSpPr txBox="1"/>
              <p:nvPr/>
            </p:nvSpPr>
            <p:spPr>
              <a:xfrm>
                <a:off x="401648" y="933624"/>
                <a:ext cx="9332287" cy="581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ea typeface="KaiTi" panose="02010609060101010101" pitchFamily="49" charset="-122"/>
                  </a:rPr>
                  <a:t>LASSO </a:t>
                </a:r>
                <a:r>
                  <a:rPr lang="zh-CN" altLang="en-US" sz="2400" dirty="0">
                    <a:ea typeface="KaiTi" panose="02010609060101010101" pitchFamily="49" charset="-122"/>
                  </a:rPr>
                  <a:t>的优化问题为</a:t>
                </a:r>
                <a:endParaRPr lang="en-US" altLang="zh-CN" sz="2400" dirty="0">
                  <a:ea typeface="KaiTi" panose="02010609060101010101" pitchFamily="49" charset="-122"/>
                </a:endParaRPr>
              </a:p>
              <a:p>
                <a:endParaRPr lang="en-US" altLang="zh-CN" sz="2400" dirty="0"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</m:e>
                      </m:func>
                    </m:oMath>
                  </m:oMathPara>
                </a14:m>
                <a:endParaRPr lang="zh-CN" altLang="en-US" sz="2400" dirty="0">
                  <a:ea typeface="KaiTi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KaiTi" panose="02010609060101010101" pitchFamily="49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KaiTi" panose="02010609060101010101" pitchFamily="49" charset="-122"/>
                  </a:rPr>
                  <a:t>这个问题也被称作 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KaiTi" panose="02010609060101010101" pitchFamily="49" charset="-122"/>
                  </a:rPr>
                  <a:t>B</a:t>
                </a:r>
                <a:r>
                  <a:rPr lang="en-US" altLang="zh-CN" sz="2400" b="1" dirty="0">
                    <a:ea typeface="KaiTi" panose="02010609060101010101" pitchFamily="49" charset="-122"/>
                  </a:rPr>
                  <a:t>asis 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KaiTi" panose="02010609060101010101" pitchFamily="49" charset="-122"/>
                  </a:rPr>
                  <a:t>P</a:t>
                </a:r>
                <a:r>
                  <a:rPr lang="en-US" altLang="zh-CN" sz="2400" b="1" dirty="0">
                    <a:ea typeface="KaiTi" panose="02010609060101010101" pitchFamily="49" charset="-122"/>
                  </a:rPr>
                  <a:t>ursuit </a:t>
                </a:r>
                <a:r>
                  <a:rPr lang="en-US" altLang="zh-CN" sz="2400" b="1" dirty="0" err="1">
                    <a:solidFill>
                      <a:srgbClr val="C00000"/>
                    </a:solidFill>
                    <a:ea typeface="KaiTi" panose="02010609060101010101" pitchFamily="49" charset="-122"/>
                  </a:rPr>
                  <a:t>D</a:t>
                </a:r>
                <a:r>
                  <a:rPr lang="en-US" altLang="zh-CN" sz="2400" b="1" dirty="0" err="1">
                    <a:ea typeface="KaiTi" panose="02010609060101010101" pitchFamily="49" charset="-122"/>
                  </a:rPr>
                  <a:t>e</a:t>
                </a:r>
                <a:r>
                  <a:rPr lang="en-US" altLang="zh-CN" sz="2400" b="1" dirty="0" err="1">
                    <a:solidFill>
                      <a:srgbClr val="C00000"/>
                    </a:solidFill>
                    <a:ea typeface="KaiTi" panose="02010609060101010101" pitchFamily="49" charset="-122"/>
                  </a:rPr>
                  <a:t>N</a:t>
                </a:r>
                <a:r>
                  <a:rPr lang="en-US" altLang="zh-CN" sz="2400" b="1" dirty="0" err="1">
                    <a:ea typeface="KaiTi" panose="02010609060101010101" pitchFamily="49" charset="-122"/>
                  </a:rPr>
                  <a:t>oising</a:t>
                </a:r>
                <a:r>
                  <a:rPr lang="en-US" altLang="zh-CN" sz="2400" b="1" dirty="0">
                    <a:ea typeface="KaiTi" panose="02010609060101010101" pitchFamily="49" charset="-122"/>
                  </a:rPr>
                  <a:t> </a:t>
                </a:r>
                <a:r>
                  <a:rPr lang="en-US" altLang="zh-CN" sz="2400" dirty="0">
                    <a:ea typeface="KaiTi" panose="02010609060101010101" pitchFamily="49" charset="-122"/>
                  </a:rPr>
                  <a:t>(</a:t>
                </a:r>
                <a:r>
                  <a:rPr lang="en-US" altLang="zh-CN" sz="2400" b="1" dirty="0">
                    <a:ea typeface="KaiTi" panose="02010609060101010101" pitchFamily="49" charset="-122"/>
                  </a:rPr>
                  <a:t>BPDN</a:t>
                </a:r>
                <a:r>
                  <a:rPr lang="en-US" altLang="zh-CN" sz="2400" dirty="0">
                    <a:ea typeface="KaiTi" panose="02010609060101010101" pitchFamily="49" charset="-122"/>
                  </a:rPr>
                  <a:t>)</a:t>
                </a:r>
                <a:r>
                  <a:rPr lang="zh-CN" altLang="en-US" sz="2400" dirty="0">
                    <a:ea typeface="KaiTi" panose="02010609060101010101" pitchFamily="49" charset="-122"/>
                  </a:rPr>
                  <a:t>。</a:t>
                </a:r>
                <a:endParaRPr lang="en-US" altLang="zh-CN" sz="2400" dirty="0">
                  <a:ea typeface="KaiTi" panose="02010609060101010101" pitchFamily="49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KaiTi" panose="02010609060101010101" pitchFamily="49" charset="-122"/>
                  </a:rPr>
                  <a:t>目标函数为</a:t>
                </a:r>
                <a:r>
                  <a:rPr lang="zh-CN" altLang="en-US" sz="2400" b="1" dirty="0">
                    <a:ea typeface="KaiTi" panose="02010609060101010101" pitchFamily="49" charset="-122"/>
                  </a:rPr>
                  <a:t>凸函数</a:t>
                </a:r>
                <a:r>
                  <a:rPr lang="zh-CN" altLang="en-US" sz="2400" dirty="0">
                    <a:ea typeface="KaiTi" panose="02010609060101010101" pitchFamily="49" charset="-122"/>
                  </a:rPr>
                  <a:t>，所以只有一个最优解。</a:t>
                </a:r>
                <a:endParaRPr lang="en-US" altLang="zh-CN" sz="2400" dirty="0">
                  <a:ea typeface="KaiTi" panose="02010609060101010101" pitchFamily="49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KaiTi" panose="02010609060101010101" pitchFamily="49" charset="-122"/>
                  </a:rPr>
                  <a:t>最优解为一个稀疏向量，绝大多数元素为零。</a:t>
                </a:r>
                <a:endParaRPr lang="en-US" altLang="zh-CN" sz="2400" dirty="0">
                  <a:ea typeface="KaiTi" panose="02010609060101010101" pitchFamily="49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KaiTi" panose="02010609060101010101" pitchFamily="49" charset="-122"/>
                  </a:rPr>
                  <a:t>无封闭解</a:t>
                </a:r>
                <a:r>
                  <a:rPr lang="en-US" altLang="zh-CN" sz="2400" dirty="0">
                    <a:ea typeface="KaiTi" panose="02010609060101010101" pitchFamily="49" charset="-122"/>
                  </a:rPr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KaiTi" panose="02010609060101010101" pitchFamily="49" charset="-122"/>
                  </a:rPr>
                  <a:t>现有多种方法解决</a:t>
                </a:r>
                <a:r>
                  <a:rPr lang="en-US" altLang="zh-CN" sz="2400" dirty="0">
                    <a:ea typeface="KaiTi" panose="02010609060101010101" pitchFamily="49" charset="-122"/>
                  </a:rPr>
                  <a:t>LASSO</a:t>
                </a:r>
                <a:r>
                  <a:rPr lang="zh-CN" altLang="en-US" sz="2400" dirty="0">
                    <a:ea typeface="KaiTi" panose="02010609060101010101" pitchFamily="49" charset="-122"/>
                  </a:rPr>
                  <a:t>问题，包括</a:t>
                </a:r>
                <a:endParaRPr lang="en-US" altLang="zh-CN" sz="2400" dirty="0">
                  <a:ea typeface="KaiTi" panose="02010609060101010101" pitchFamily="49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KaiTi" panose="02010609060101010101" pitchFamily="49" charset="-122"/>
                  </a:rPr>
                  <a:t>二次规划算法</a:t>
                </a:r>
                <a:r>
                  <a:rPr lang="en-US" altLang="zh-CN" sz="2400" dirty="0">
                    <a:ea typeface="KaiTi" panose="02010609060101010101" pitchFamily="49" charset="-122"/>
                  </a:rPr>
                  <a:t>(Quadratic programming)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err="1">
                    <a:ea typeface="KaiTi" panose="02010609060101010101" pitchFamily="49" charset="-122"/>
                  </a:rPr>
                  <a:t>Homotopy</a:t>
                </a:r>
                <a:r>
                  <a:rPr lang="zh-CN" altLang="en-US" sz="2400" dirty="0">
                    <a:ea typeface="KaiTi" panose="02010609060101010101" pitchFamily="49" charset="-122"/>
                  </a:rPr>
                  <a:t>算法</a:t>
                </a:r>
                <a:endParaRPr lang="en-US" altLang="zh-CN" sz="2400" dirty="0">
                  <a:ea typeface="KaiTi" panose="02010609060101010101" pitchFamily="49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KaiTi" panose="02010609060101010101" pitchFamily="49" charset="-122"/>
                  </a:rPr>
                  <a:t>ADMM (Alternating Direction Method of Multiplier)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ea typeface="KaiTi" panose="02010609060101010101" pitchFamily="49" charset="-122"/>
                  </a:rPr>
                  <a:t>……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4285671-B3F9-430D-B2C2-49DF43D1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48" y="933624"/>
                <a:ext cx="9332287" cy="5819927"/>
              </a:xfrm>
              <a:prstGeom prst="rect">
                <a:avLst/>
              </a:prstGeom>
              <a:blipFill>
                <a:blip r:embed="rId2"/>
                <a:stretch>
                  <a:fillRect l="-1045" t="-1257" b="-1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形 11" descr="实心填充的笑脸">
            <a:extLst>
              <a:ext uri="{FF2B5EF4-FFF2-40B4-BE49-F238E27FC236}">
                <a16:creationId xmlns:a16="http://schemas.microsoft.com/office/drawing/2014/main" id="{05DA8BBE-E421-4DB9-B46D-7986EAC47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407" y="3096277"/>
            <a:ext cx="457200" cy="457200"/>
          </a:xfrm>
          <a:prstGeom prst="rect">
            <a:avLst/>
          </a:prstGeom>
        </p:spPr>
      </p:pic>
      <p:pic>
        <p:nvPicPr>
          <p:cNvPr id="16" name="图形 15" descr="实心填充的悲伤表情">
            <a:extLst>
              <a:ext uri="{FF2B5EF4-FFF2-40B4-BE49-F238E27FC236}">
                <a16:creationId xmlns:a16="http://schemas.microsoft.com/office/drawing/2014/main" id="{651629DF-1214-4A4B-93D1-F3A3B58F9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5407" y="4057801"/>
            <a:ext cx="457200" cy="457200"/>
          </a:xfrm>
          <a:prstGeom prst="rect">
            <a:avLst/>
          </a:prstGeom>
        </p:spPr>
      </p:pic>
      <p:pic>
        <p:nvPicPr>
          <p:cNvPr id="51" name="图形 50" descr="实心填充的笑脸">
            <a:extLst>
              <a:ext uri="{FF2B5EF4-FFF2-40B4-BE49-F238E27FC236}">
                <a16:creationId xmlns:a16="http://schemas.microsoft.com/office/drawing/2014/main" id="{A6055BA0-C659-4D0A-A4A4-3CFC2CA2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407" y="3553477"/>
            <a:ext cx="457200" cy="457200"/>
          </a:xfrm>
          <a:prstGeom prst="rect">
            <a:avLst/>
          </a:prstGeom>
        </p:spPr>
      </p:pic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BDE942D8-A93A-479B-B6B7-DC28C33E8D1C}"/>
              </a:ext>
            </a:extLst>
          </p:cNvPr>
          <p:cNvGrpSpPr>
            <a:grpSpLocks noChangeAspect="1"/>
          </p:cNvGrpSpPr>
          <p:nvPr/>
        </p:nvGrpSpPr>
        <p:grpSpPr>
          <a:xfrm>
            <a:off x="8701220" y="240329"/>
            <a:ext cx="3218340" cy="2162421"/>
            <a:chOff x="8346884" y="1146810"/>
            <a:chExt cx="2595436" cy="1743888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206B0EA-0D7A-4916-813A-4DD3F2540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7870" y="1146810"/>
              <a:ext cx="0" cy="1609756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F6714BBC-DEB4-47D8-898B-EE4479D3D19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84" y="2760615"/>
              <a:ext cx="2595436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2FA5AA8B-77F2-4F66-8329-47C781D84D4D}"/>
                </a:ext>
              </a:extLst>
            </p:cNvPr>
            <p:cNvCxnSpPr>
              <a:cxnSpLocks/>
            </p:cNvCxnSpPr>
            <p:nvPr/>
          </p:nvCxnSpPr>
          <p:spPr>
            <a:xfrm>
              <a:off x="8753146" y="1481337"/>
              <a:ext cx="0" cy="1261863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72797DD-A7C0-46C2-98B2-04460B0F80C5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072" y="1746219"/>
              <a:ext cx="0" cy="996981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DD0FAC72-6E22-42BC-B9F5-B67E71BF4C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5861" y="1496695"/>
              <a:ext cx="1797211" cy="249524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806D4645-A3A1-4A0D-9D90-F227315882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718" y="1621457"/>
              <a:ext cx="0" cy="1105740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8298F2F-EF01-42DD-9167-89B884E8AE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86119" y="1591625"/>
              <a:ext cx="32004" cy="32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0E9733C-3DCD-40DF-B415-5192E66400CF}"/>
                    </a:ext>
                  </a:extLst>
                </p:cNvPr>
                <p:cNvSpPr txBox="1"/>
                <p:nvPr/>
              </p:nvSpPr>
              <p:spPr>
                <a:xfrm>
                  <a:off x="8628160" y="2732291"/>
                  <a:ext cx="148458" cy="1489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0E9733C-3DCD-40DF-B415-5192E6640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8160" y="2732291"/>
                  <a:ext cx="148458" cy="148924"/>
                </a:xfrm>
                <a:prstGeom prst="rect">
                  <a:avLst/>
                </a:prstGeom>
                <a:blipFill>
                  <a:blip r:embed="rId7"/>
                  <a:stretch>
                    <a:fillRect l="-13333" r="-3333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CBCE4548-2F08-4A37-AD4C-1872E836FA74}"/>
                    </a:ext>
                  </a:extLst>
                </p:cNvPr>
                <p:cNvSpPr txBox="1"/>
                <p:nvPr/>
              </p:nvSpPr>
              <p:spPr>
                <a:xfrm>
                  <a:off x="10485233" y="2720958"/>
                  <a:ext cx="151355" cy="1489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CBCE4548-2F08-4A37-AD4C-1872E836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5233" y="2720958"/>
                  <a:ext cx="151355" cy="148924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D3AB1F99-39CF-4D94-B96B-DD460F8EEDA2}"/>
                    </a:ext>
                  </a:extLst>
                </p:cNvPr>
                <p:cNvSpPr txBox="1"/>
                <p:nvPr/>
              </p:nvSpPr>
              <p:spPr>
                <a:xfrm>
                  <a:off x="9226419" y="2741774"/>
                  <a:ext cx="577082" cy="1489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D3AB1F99-39CF-4D94-B96B-DD460F8EE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19" y="2741774"/>
                  <a:ext cx="577082" cy="148924"/>
                </a:xfrm>
                <a:prstGeom prst="rect">
                  <a:avLst/>
                </a:prstGeom>
                <a:blipFill>
                  <a:blip r:embed="rId9"/>
                  <a:stretch>
                    <a:fillRect l="-2542" t="-3333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0E99D71-D703-47A3-8D64-5E9069DFDD9D}"/>
                </a:ext>
              </a:extLst>
            </p:cNvPr>
            <p:cNvSpPr/>
            <p:nvPr/>
          </p:nvSpPr>
          <p:spPr>
            <a:xfrm>
              <a:off x="8747760" y="1455420"/>
              <a:ext cx="1950720" cy="1112527"/>
            </a:xfrm>
            <a:custGeom>
              <a:avLst/>
              <a:gdLst>
                <a:gd name="connsiteX0" fmla="*/ 0 w 1950720"/>
                <a:gd name="connsiteY0" fmla="*/ 0 h 1112527"/>
                <a:gd name="connsiteX1" fmla="*/ 125730 w 1950720"/>
                <a:gd name="connsiteY1" fmla="*/ 323850 h 1112527"/>
                <a:gd name="connsiteX2" fmla="*/ 293370 w 1950720"/>
                <a:gd name="connsiteY2" fmla="*/ 689610 h 1112527"/>
                <a:gd name="connsiteX3" fmla="*/ 487680 w 1950720"/>
                <a:gd name="connsiteY3" fmla="*/ 1005840 h 1112527"/>
                <a:gd name="connsiteX4" fmla="*/ 758190 w 1950720"/>
                <a:gd name="connsiteY4" fmla="*/ 1112520 h 1112527"/>
                <a:gd name="connsiteX5" fmla="*/ 1051560 w 1950720"/>
                <a:gd name="connsiteY5" fmla="*/ 1009650 h 1112527"/>
                <a:gd name="connsiteX6" fmla="*/ 1413510 w 1950720"/>
                <a:gd name="connsiteY6" fmla="*/ 731520 h 1112527"/>
                <a:gd name="connsiteX7" fmla="*/ 1706880 w 1950720"/>
                <a:gd name="connsiteY7" fmla="*/ 430530 h 1112527"/>
                <a:gd name="connsiteX8" fmla="*/ 1950720 w 1950720"/>
                <a:gd name="connsiteY8" fmla="*/ 137160 h 111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0720" h="1112527">
                  <a:moveTo>
                    <a:pt x="0" y="0"/>
                  </a:moveTo>
                  <a:cubicBezTo>
                    <a:pt x="38417" y="104457"/>
                    <a:pt x="76835" y="208915"/>
                    <a:pt x="125730" y="323850"/>
                  </a:cubicBezTo>
                  <a:cubicBezTo>
                    <a:pt x="174625" y="438785"/>
                    <a:pt x="233045" y="575945"/>
                    <a:pt x="293370" y="689610"/>
                  </a:cubicBezTo>
                  <a:cubicBezTo>
                    <a:pt x="353695" y="803275"/>
                    <a:pt x="410210" y="935355"/>
                    <a:pt x="487680" y="1005840"/>
                  </a:cubicBezTo>
                  <a:cubicBezTo>
                    <a:pt x="565150" y="1076325"/>
                    <a:pt x="664210" y="1111885"/>
                    <a:pt x="758190" y="1112520"/>
                  </a:cubicBezTo>
                  <a:cubicBezTo>
                    <a:pt x="852170" y="1113155"/>
                    <a:pt x="942340" y="1073150"/>
                    <a:pt x="1051560" y="1009650"/>
                  </a:cubicBezTo>
                  <a:cubicBezTo>
                    <a:pt x="1160780" y="946150"/>
                    <a:pt x="1304290" y="828040"/>
                    <a:pt x="1413510" y="731520"/>
                  </a:cubicBezTo>
                  <a:cubicBezTo>
                    <a:pt x="1522730" y="635000"/>
                    <a:pt x="1617345" y="529590"/>
                    <a:pt x="1706880" y="430530"/>
                  </a:cubicBezTo>
                  <a:cubicBezTo>
                    <a:pt x="1796415" y="331470"/>
                    <a:pt x="1873567" y="234315"/>
                    <a:pt x="1950720" y="13716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644256E-BBE3-46FB-8CFB-D42251BEE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2918" y="1481336"/>
              <a:ext cx="32004" cy="32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258CE546-C9BF-4B25-9D75-53C8B5765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1618" y="1736881"/>
              <a:ext cx="32004" cy="32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A69023A9-E59F-43C1-8FED-F8EA7C7198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0065" y="2535943"/>
              <a:ext cx="32004" cy="32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8DA5EB44-2992-4A1B-9931-D29A5B32202F}"/>
                    </a:ext>
                  </a:extLst>
                </p:cNvPr>
                <p:cNvSpPr txBox="1"/>
                <p:nvPr/>
              </p:nvSpPr>
              <p:spPr>
                <a:xfrm>
                  <a:off x="8488527" y="1268387"/>
                  <a:ext cx="324014" cy="1489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8DA5EB44-2992-4A1B-9931-D29A5B322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8527" y="1268387"/>
                  <a:ext cx="324014" cy="148924"/>
                </a:xfrm>
                <a:prstGeom prst="rect">
                  <a:avLst/>
                </a:prstGeom>
                <a:blipFill>
                  <a:blip r:embed="rId10"/>
                  <a:stretch>
                    <a:fillRect l="-13636" t="-3333" r="-13636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13B051E7-F0AD-47C5-9899-0432BD05F761}"/>
                    </a:ext>
                  </a:extLst>
                </p:cNvPr>
                <p:cNvSpPr txBox="1"/>
                <p:nvPr/>
              </p:nvSpPr>
              <p:spPr>
                <a:xfrm>
                  <a:off x="10615076" y="1629772"/>
                  <a:ext cx="326909" cy="1489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13B051E7-F0AD-47C5-9899-0432BD05F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5076" y="1629772"/>
                  <a:ext cx="326909" cy="148924"/>
                </a:xfrm>
                <a:prstGeom prst="rect">
                  <a:avLst/>
                </a:prstGeom>
                <a:blipFill>
                  <a:blip r:embed="rId11"/>
                  <a:stretch>
                    <a:fillRect l="-13636" t="-6667" r="-13636" b="-3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933B608C-C6B6-4FDF-93E8-0C014D56EB39}"/>
                    </a:ext>
                  </a:extLst>
                </p:cNvPr>
                <p:cNvSpPr txBox="1"/>
                <p:nvPr/>
              </p:nvSpPr>
              <p:spPr>
                <a:xfrm>
                  <a:off x="9581705" y="2518877"/>
                  <a:ext cx="1011917" cy="1489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933B608C-C6B6-4FDF-93E8-0C014D56E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1705" y="2518877"/>
                  <a:ext cx="1011917" cy="148924"/>
                </a:xfrm>
                <a:prstGeom prst="rect">
                  <a:avLst/>
                </a:prstGeom>
                <a:blipFill>
                  <a:blip r:embed="rId12"/>
                  <a:stretch>
                    <a:fillRect t="-6667" b="-3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F63D61A8-B7DF-4E75-844A-E4F05A1DFCA7}"/>
                    </a:ext>
                  </a:extLst>
                </p:cNvPr>
                <p:cNvSpPr txBox="1"/>
                <p:nvPr/>
              </p:nvSpPr>
              <p:spPr>
                <a:xfrm>
                  <a:off x="9260690" y="1371724"/>
                  <a:ext cx="1153510" cy="1489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F63D61A8-B7DF-4E75-844A-E4F05A1DF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0690" y="1371724"/>
                  <a:ext cx="1153510" cy="148924"/>
                </a:xfrm>
                <a:prstGeom prst="rect">
                  <a:avLst/>
                </a:prstGeom>
                <a:blipFill>
                  <a:blip r:embed="rId13"/>
                  <a:stretch>
                    <a:fillRect t="-3333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53B95E5-F559-4F2D-83B0-F0C3BEFB26C7}"/>
                  </a:ext>
                </a:extLst>
              </p:cNvPr>
              <p:cNvSpPr txBox="1"/>
              <p:nvPr/>
            </p:nvSpPr>
            <p:spPr>
              <a:xfrm>
                <a:off x="8687217" y="2529482"/>
                <a:ext cx="31409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微软雅黑" panose="020B0503020204020204" pitchFamily="34" charset="-122"/>
                  </a:rPr>
                  <a:t>+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&gt;0,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53B95E5-F559-4F2D-83B0-F0C3BEFB2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17" y="2529482"/>
                <a:ext cx="3140988" cy="553998"/>
              </a:xfrm>
              <a:prstGeom prst="rect">
                <a:avLst/>
              </a:prstGeom>
              <a:blipFill>
                <a:blip r:embed="rId14"/>
                <a:stretch>
                  <a:fillRect l="-3495" t="-14286" b="-16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A89ABBB-B5C6-4C41-88F3-024B9212EB4E}"/>
                  </a:ext>
                </a:extLst>
              </p:cNvPr>
              <p:cNvSpPr txBox="1"/>
              <p:nvPr/>
            </p:nvSpPr>
            <p:spPr>
              <a:xfrm>
                <a:off x="11763558" y="2240244"/>
                <a:ext cx="121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A89ABBB-B5C6-4C41-88F3-024B9212E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558" y="2240244"/>
                <a:ext cx="121700" cy="184666"/>
              </a:xfrm>
              <a:prstGeom prst="rect">
                <a:avLst/>
              </a:prstGeom>
              <a:blipFill>
                <a:blip r:embed="rId15"/>
                <a:stretch>
                  <a:fillRect l="-20000" r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2EBFA70-AE7F-44CE-BAB0-F75F5E92A8E6}"/>
                  </a:ext>
                </a:extLst>
              </p:cNvPr>
              <p:cNvSpPr txBox="1"/>
              <p:nvPr/>
            </p:nvSpPr>
            <p:spPr>
              <a:xfrm>
                <a:off x="8513798" y="275823"/>
                <a:ext cx="1244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2EBFA70-AE7F-44CE-BAB0-F75F5E92A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798" y="275823"/>
                <a:ext cx="124458" cy="184666"/>
              </a:xfrm>
              <a:prstGeom prst="rect">
                <a:avLst/>
              </a:prstGeom>
              <a:blipFill>
                <a:blip r:embed="rId16"/>
                <a:stretch>
                  <a:fillRect l="-30000" r="-30000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7AAA4C7-9D89-428F-80E0-97AAB97BF63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80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8879C35-3D73-4B76-BFAB-FB3F43D46A45}"/>
              </a:ext>
            </a:extLst>
          </p:cNvPr>
          <p:cNvSpPr/>
          <p:nvPr/>
        </p:nvSpPr>
        <p:spPr>
          <a:xfrm>
            <a:off x="7456949" y="27376"/>
            <a:ext cx="4528523" cy="1200329"/>
          </a:xfrm>
          <a:prstGeom prst="roundRect">
            <a:avLst/>
          </a:prstGeom>
          <a:solidFill>
            <a:srgbClr val="A8EFC6"/>
          </a:solidFill>
          <a:ln>
            <a:solidFill>
              <a:srgbClr val="A8E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877FE0B-8F77-4DDB-9E4E-5C9B17900293}"/>
                  </a:ext>
                </a:extLst>
              </p:cNvPr>
              <p:cNvSpPr txBox="1"/>
              <p:nvPr/>
            </p:nvSpPr>
            <p:spPr>
              <a:xfrm>
                <a:off x="7775708" y="1321741"/>
                <a:ext cx="40150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= 4313 </a:t>
                </a: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9478</a:t>
                </a:r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877FE0B-8F77-4DDB-9E4E-5C9B1790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08" y="1321741"/>
                <a:ext cx="4015038" cy="1200329"/>
              </a:xfrm>
              <a:prstGeom prst="rect">
                <a:avLst/>
              </a:prstGeom>
              <a:blipFill>
                <a:blip r:embed="rId2"/>
                <a:stretch>
                  <a:fillRect l="-2432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6B9619-B4F0-4B24-A63F-6B572DAE362D}"/>
                  </a:ext>
                </a:extLst>
              </p:cNvPr>
              <p:cNvSpPr txBox="1"/>
              <p:nvPr/>
            </p:nvSpPr>
            <p:spPr>
              <a:xfrm>
                <a:off x="7775708" y="2980244"/>
                <a:ext cx="40150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5765</a:t>
                </a: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8851</a:t>
                </a:r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6B9619-B4F0-4B24-A63F-6B572DAE3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08" y="2980244"/>
                <a:ext cx="4015037" cy="1200329"/>
              </a:xfrm>
              <a:prstGeom prst="rect">
                <a:avLst/>
              </a:prstGeom>
              <a:blipFill>
                <a:blip r:embed="rId3"/>
                <a:stretch>
                  <a:fillRect l="-2432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FAF8FA-36F3-4563-AE40-C41E8B1BBDEE}"/>
                  </a:ext>
                </a:extLst>
              </p:cNvPr>
              <p:cNvSpPr txBox="1"/>
              <p:nvPr/>
            </p:nvSpPr>
            <p:spPr>
              <a:xfrm>
                <a:off x="7775709" y="5355481"/>
                <a:ext cx="37697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500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5912</a:t>
                </a: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测试损失函数值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= 9141</a:t>
                </a:r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FAF8FA-36F3-4563-AE40-C41E8B1BB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09" y="5355481"/>
                <a:ext cx="3769750" cy="1200329"/>
              </a:xfrm>
              <a:prstGeom prst="rect">
                <a:avLst/>
              </a:prstGeom>
              <a:blipFill>
                <a:blip r:embed="rId4"/>
                <a:stretch>
                  <a:fillRect l="-2589" b="-1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71C92BF-AD7B-46B8-BBC9-F7FBA7B0B22D}"/>
                  </a:ext>
                </a:extLst>
              </p:cNvPr>
              <p:cNvSpPr txBox="1"/>
              <p:nvPr/>
            </p:nvSpPr>
            <p:spPr>
              <a:xfrm>
                <a:off x="7567019" y="35803"/>
                <a:ext cx="4528523" cy="117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ea typeface="微软雅黑" panose="020B0503020204020204" pitchFamily="34" charset="-122"/>
                  </a:rPr>
                  <a:t>LASSO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</m:sSubSup>
                      </m:e>
                    </m:func>
                  </m:oMath>
                </a14:m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r>
                  <a:rPr lang="zh-CN" altLang="en-US" sz="2000" b="1" dirty="0">
                    <a:ea typeface="微软雅黑" panose="020B0503020204020204" pitchFamily="34" charset="-122"/>
                  </a:rPr>
                  <a:t>训练样本数为</a:t>
                </a:r>
                <a:r>
                  <a:rPr lang="en-US" altLang="zh-CN" sz="2000" b="1" dirty="0">
                    <a:ea typeface="微软雅黑" panose="020B0503020204020204" pitchFamily="34" charset="-122"/>
                  </a:rPr>
                  <a:t> 40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71C92BF-AD7B-46B8-BBC9-F7FBA7B0B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9" y="35803"/>
                <a:ext cx="4528523" cy="1170385"/>
              </a:xfrm>
              <a:prstGeom prst="rect">
                <a:avLst/>
              </a:prstGeom>
              <a:blipFill>
                <a:blip r:embed="rId5"/>
                <a:stretch>
                  <a:fillRect l="-1346"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7ABAF617-FFB8-422E-BDE0-4CFAE24E5E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r="8763"/>
          <a:stretch/>
        </p:blipFill>
        <p:spPr>
          <a:xfrm>
            <a:off x="-371" y="0"/>
            <a:ext cx="7402285" cy="24322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024B4A-B3F2-43D4-B46D-B4D9FA757C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r="8832"/>
          <a:stretch/>
        </p:blipFill>
        <p:spPr>
          <a:xfrm>
            <a:off x="-371" y="2268580"/>
            <a:ext cx="7402199" cy="24322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BE0507-A8E0-4CEA-885C-DEE3849C12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r="9005" b="5388"/>
          <a:stretch/>
        </p:blipFill>
        <p:spPr>
          <a:xfrm>
            <a:off x="-457" y="4556825"/>
            <a:ext cx="7389762" cy="23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90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endParaRPr lang="en-US" sz="3200" b="1" dirty="0">
              <a:solidFill>
                <a:srgbClr val="0A05D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B94F1F-AB1E-4E09-B3AA-6B1DF1482017}"/>
              </a:ext>
            </a:extLst>
          </p:cNvPr>
          <p:cNvSpPr txBox="1"/>
          <p:nvPr/>
        </p:nvSpPr>
        <p:spPr>
          <a:xfrm>
            <a:off x="401648" y="1099292"/>
            <a:ext cx="8226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微软雅黑" panose="020B0503020204020204" pitchFamily="34" charset="-122"/>
              </a:rPr>
              <a:t>LASSO</a:t>
            </a:r>
            <a:endParaRPr lang="en-US" altLang="zh-CN" sz="2800" dirty="0"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F7CF81-D784-4E42-825F-615CE8AC2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32" y="1561589"/>
            <a:ext cx="6437389" cy="478780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B6964A4-0C40-468B-8918-3F5560B4FE2B}"/>
              </a:ext>
            </a:extLst>
          </p:cNvPr>
          <p:cNvSpPr/>
          <p:nvPr/>
        </p:nvSpPr>
        <p:spPr>
          <a:xfrm rot="16200000">
            <a:off x="1798249" y="3729647"/>
            <a:ext cx="1616364" cy="387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a typeface="微软雅黑" panose="020B0503020204020204" pitchFamily="34" charset="-122"/>
              </a:rPr>
              <a:t>损失函数值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97187E-6FC9-45D7-96C4-F6CE613DF550}"/>
              </a:ext>
            </a:extLst>
          </p:cNvPr>
          <p:cNvSpPr/>
          <p:nvPr/>
        </p:nvSpPr>
        <p:spPr>
          <a:xfrm>
            <a:off x="6077360" y="5247251"/>
            <a:ext cx="2029968" cy="193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训练损失函数平均值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5D6FDE-F359-46A7-AEF9-43DCF7586704}"/>
              </a:ext>
            </a:extLst>
          </p:cNvPr>
          <p:cNvSpPr/>
          <p:nvPr/>
        </p:nvSpPr>
        <p:spPr>
          <a:xfrm>
            <a:off x="6077360" y="5532067"/>
            <a:ext cx="2029968" cy="193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测试损失函数平均值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E3470D2-CDA7-4C5F-AA95-33F497D1A73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31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9727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简单线性回归</a:t>
            </a:r>
            <a:endParaRPr lang="en-US" sz="3200" b="1" dirty="0">
              <a:solidFill>
                <a:srgbClr val="0A05D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1243" y="1179692"/>
                <a:ext cx="5141151" cy="428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每个样本的输入只有一个特征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模型为：</a:t>
                </a:r>
                <a:endParaRPr lang="en-CA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altLang="zh-CN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预测模型为：</a:t>
                </a:r>
                <a:endParaRPr lang="en-US" altLang="zh-CN" sz="2800" b="1" dirty="0"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altLang="zh-CN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800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CA" altLang="zh-CN" sz="28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为预测标签。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43" y="1179692"/>
                <a:ext cx="5141151" cy="4288225"/>
              </a:xfrm>
              <a:prstGeom prst="rect">
                <a:avLst/>
              </a:prstGeom>
              <a:blipFill>
                <a:blip r:embed="rId2"/>
                <a:stretch>
                  <a:fillRect l="-2372" r="-1068" b="-22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B954F6F-2D61-4BBC-A208-9D8DB04E66F7}"/>
              </a:ext>
            </a:extLst>
          </p:cNvPr>
          <p:cNvCxnSpPr>
            <a:cxnSpLocks/>
          </p:cNvCxnSpPr>
          <p:nvPr/>
        </p:nvCxnSpPr>
        <p:spPr>
          <a:xfrm flipV="1">
            <a:off x="7784248" y="1930069"/>
            <a:ext cx="3620555" cy="2514347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52B3EC-43A9-4F2C-B647-4E102CBFC13E}"/>
              </a:ext>
            </a:extLst>
          </p:cNvPr>
          <p:cNvCxnSpPr>
            <a:cxnSpLocks noChangeAspect="1"/>
          </p:cNvCxnSpPr>
          <p:nvPr/>
        </p:nvCxnSpPr>
        <p:spPr>
          <a:xfrm rot="16200000">
            <a:off x="6183479" y="3288219"/>
            <a:ext cx="3203788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836FB65-6320-490D-9774-10F42045457C}"/>
              </a:ext>
            </a:extLst>
          </p:cNvPr>
          <p:cNvCxnSpPr>
            <a:cxnSpLocks noChangeAspect="1"/>
          </p:cNvCxnSpPr>
          <p:nvPr/>
        </p:nvCxnSpPr>
        <p:spPr>
          <a:xfrm>
            <a:off x="7786499" y="4890113"/>
            <a:ext cx="4271714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38FDE32D-BAB3-4488-9954-8710A0C23F7C}"/>
              </a:ext>
            </a:extLst>
          </p:cNvPr>
          <p:cNvSpPr>
            <a:spLocks noChangeAspect="1"/>
          </p:cNvSpPr>
          <p:nvPr/>
        </p:nvSpPr>
        <p:spPr>
          <a:xfrm>
            <a:off x="10884641" y="203808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E3883660-3F5B-4983-9934-3431E349282E}"/>
              </a:ext>
            </a:extLst>
          </p:cNvPr>
          <p:cNvSpPr>
            <a:spLocks noChangeAspect="1"/>
          </p:cNvSpPr>
          <p:nvPr/>
        </p:nvSpPr>
        <p:spPr>
          <a:xfrm>
            <a:off x="8792445" y="333049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15D0335B-5877-45F2-BA3C-345F67D3AA2A}"/>
              </a:ext>
            </a:extLst>
          </p:cNvPr>
          <p:cNvSpPr>
            <a:spLocks noChangeAspect="1"/>
          </p:cNvSpPr>
          <p:nvPr/>
        </p:nvSpPr>
        <p:spPr>
          <a:xfrm>
            <a:off x="11041408" y="2688546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A7A64CF8-0174-402F-A741-A2E241241EAF}"/>
              </a:ext>
            </a:extLst>
          </p:cNvPr>
          <p:cNvSpPr>
            <a:spLocks noChangeAspect="1"/>
          </p:cNvSpPr>
          <p:nvPr/>
        </p:nvSpPr>
        <p:spPr>
          <a:xfrm>
            <a:off x="9870682" y="266079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87A47201-744C-42C0-BD15-E6549A59F49B}"/>
              </a:ext>
            </a:extLst>
          </p:cNvPr>
          <p:cNvSpPr>
            <a:spLocks noChangeAspect="1"/>
          </p:cNvSpPr>
          <p:nvPr/>
        </p:nvSpPr>
        <p:spPr>
          <a:xfrm>
            <a:off x="7926302" y="4309163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75A799EE-D85F-481F-899E-7067AE917EE7}"/>
              </a:ext>
            </a:extLst>
          </p:cNvPr>
          <p:cNvSpPr>
            <a:spLocks noChangeAspect="1"/>
          </p:cNvSpPr>
          <p:nvPr/>
        </p:nvSpPr>
        <p:spPr>
          <a:xfrm>
            <a:off x="9294231" y="3029924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77B6057D-EC3D-472B-877B-4B004D4E2B33}"/>
              </a:ext>
            </a:extLst>
          </p:cNvPr>
          <p:cNvSpPr>
            <a:spLocks noChangeAspect="1"/>
          </p:cNvSpPr>
          <p:nvPr/>
        </p:nvSpPr>
        <p:spPr>
          <a:xfrm>
            <a:off x="9790587" y="3187242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D23FD72D-AA0B-45FD-8DFF-2B933592BB05}"/>
              </a:ext>
            </a:extLst>
          </p:cNvPr>
          <p:cNvSpPr>
            <a:spLocks noChangeAspect="1"/>
          </p:cNvSpPr>
          <p:nvPr/>
        </p:nvSpPr>
        <p:spPr>
          <a:xfrm>
            <a:off x="10488443" y="2268862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C8835571-E24A-4242-B8D0-92ECFDF9C1F4}"/>
              </a:ext>
            </a:extLst>
          </p:cNvPr>
          <p:cNvSpPr>
            <a:spLocks noChangeAspect="1"/>
          </p:cNvSpPr>
          <p:nvPr/>
        </p:nvSpPr>
        <p:spPr>
          <a:xfrm>
            <a:off x="9514993" y="266079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A915C7F1-5B9E-4D8E-AC46-F2E367B69B37}"/>
              </a:ext>
            </a:extLst>
          </p:cNvPr>
          <p:cNvSpPr>
            <a:spLocks noChangeAspect="1"/>
          </p:cNvSpPr>
          <p:nvPr/>
        </p:nvSpPr>
        <p:spPr>
          <a:xfrm>
            <a:off x="8816018" y="3997776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EED3FDB1-13B0-4DE1-B265-D7AE542A25CD}"/>
              </a:ext>
            </a:extLst>
          </p:cNvPr>
          <p:cNvSpPr>
            <a:spLocks noChangeAspect="1"/>
          </p:cNvSpPr>
          <p:nvPr/>
        </p:nvSpPr>
        <p:spPr>
          <a:xfrm>
            <a:off x="9573983" y="3586200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B71D979E-7036-4307-8E3F-61E6D7D7F44A}"/>
              </a:ext>
            </a:extLst>
          </p:cNvPr>
          <p:cNvSpPr>
            <a:spLocks noChangeAspect="1"/>
          </p:cNvSpPr>
          <p:nvPr/>
        </p:nvSpPr>
        <p:spPr>
          <a:xfrm>
            <a:off x="9164834" y="3490688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EA131D9F-9A50-448F-86B4-8B5EEFACF89E}"/>
              </a:ext>
            </a:extLst>
          </p:cNvPr>
          <p:cNvSpPr>
            <a:spLocks noChangeAspect="1"/>
          </p:cNvSpPr>
          <p:nvPr/>
        </p:nvSpPr>
        <p:spPr>
          <a:xfrm>
            <a:off x="10149205" y="2848736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DE18B0D0-3286-4D09-8065-8CB28F3D40B9}"/>
              </a:ext>
            </a:extLst>
          </p:cNvPr>
          <p:cNvSpPr>
            <a:spLocks noChangeAspect="1"/>
          </p:cNvSpPr>
          <p:nvPr/>
        </p:nvSpPr>
        <p:spPr>
          <a:xfrm>
            <a:off x="10488443" y="2922407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61B57DBA-8A50-40FD-A774-2D255C99AD97}"/>
              </a:ext>
            </a:extLst>
          </p:cNvPr>
          <p:cNvSpPr>
            <a:spLocks noChangeAspect="1"/>
          </p:cNvSpPr>
          <p:nvPr/>
        </p:nvSpPr>
        <p:spPr>
          <a:xfrm>
            <a:off x="8152605" y="3443334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B36265EC-1023-4E0E-994D-8F50FAF57BB5}"/>
              </a:ext>
            </a:extLst>
          </p:cNvPr>
          <p:cNvSpPr>
            <a:spLocks noChangeAspect="1"/>
          </p:cNvSpPr>
          <p:nvPr/>
        </p:nvSpPr>
        <p:spPr>
          <a:xfrm>
            <a:off x="10062530" y="2188767"/>
            <a:ext cx="160189" cy="160189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9" name="矩形 2048">
                <a:extLst>
                  <a:ext uri="{FF2B5EF4-FFF2-40B4-BE49-F238E27FC236}">
                    <a16:creationId xmlns:a16="http://schemas.microsoft.com/office/drawing/2014/main" id="{AE5EDF64-A760-4172-A369-EA19236C0D9F}"/>
                  </a:ext>
                </a:extLst>
              </p:cNvPr>
              <p:cNvSpPr/>
              <p:nvPr/>
            </p:nvSpPr>
            <p:spPr>
              <a:xfrm>
                <a:off x="11626580" y="4884817"/>
                <a:ext cx="497992" cy="53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49" name="矩形 2048">
                <a:extLst>
                  <a:ext uri="{FF2B5EF4-FFF2-40B4-BE49-F238E27FC236}">
                    <a16:creationId xmlns:a16="http://schemas.microsoft.com/office/drawing/2014/main" id="{AE5EDF64-A760-4172-A369-EA19236C0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580" y="4884817"/>
                <a:ext cx="497992" cy="5391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0961AC2-F5D6-4460-AA7C-14EA3F959205}"/>
                  </a:ext>
                </a:extLst>
              </p:cNvPr>
              <p:cNvSpPr/>
              <p:nvPr/>
            </p:nvSpPr>
            <p:spPr>
              <a:xfrm>
                <a:off x="7814803" y="1538608"/>
                <a:ext cx="502634" cy="53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0961AC2-F5D6-4460-AA7C-14EA3F959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803" y="1538608"/>
                <a:ext cx="502634" cy="5391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EF86D1DC-417C-488B-9D93-9B76D1DBEF25}"/>
              </a:ext>
            </a:extLst>
          </p:cNvPr>
          <p:cNvGrpSpPr/>
          <p:nvPr/>
        </p:nvGrpSpPr>
        <p:grpSpPr>
          <a:xfrm>
            <a:off x="8354900" y="5546912"/>
            <a:ext cx="1958766" cy="720491"/>
            <a:chOff x="5744087" y="2586182"/>
            <a:chExt cx="1958766" cy="72049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DCA9F35-A999-408C-84CC-628B413B5228}"/>
                </a:ext>
              </a:extLst>
            </p:cNvPr>
            <p:cNvSpPr/>
            <p:nvPr/>
          </p:nvSpPr>
          <p:spPr>
            <a:xfrm>
              <a:off x="5744087" y="2586182"/>
              <a:ext cx="1902070" cy="7204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F4EB8FA6-6893-4F19-9550-3C7B080EF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472" y="2695836"/>
              <a:ext cx="137160" cy="137160"/>
            </a:xfrm>
            <a:prstGeom prst="flowChartConnector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A48146E-7F90-4EAF-9825-E3C2AA6FFE36}"/>
                </a:ext>
              </a:extLst>
            </p:cNvPr>
            <p:cNvSpPr txBox="1"/>
            <p:nvPr/>
          </p:nvSpPr>
          <p:spPr>
            <a:xfrm>
              <a:off x="6133193" y="2660342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数据</a:t>
              </a:r>
              <a:endPara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线性回归模型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06206194-64F0-4B53-998F-27D132C4D914}"/>
                </a:ext>
              </a:extLst>
            </p:cNvPr>
            <p:cNvCxnSpPr>
              <a:cxnSpLocks/>
            </p:cNvCxnSpPr>
            <p:nvPr/>
          </p:nvCxnSpPr>
          <p:spPr>
            <a:xfrm>
              <a:off x="5828775" y="3103731"/>
              <a:ext cx="329136" cy="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544A9F1-20A7-46D6-9DDD-6A3775760E5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B2DF73-98FE-40D6-A0C8-9B84A9A02241}"/>
              </a:ext>
            </a:extLst>
          </p:cNvPr>
          <p:cNvCxnSpPr>
            <a:cxnSpLocks/>
          </p:cNvCxnSpPr>
          <p:nvPr/>
        </p:nvCxnSpPr>
        <p:spPr>
          <a:xfrm>
            <a:off x="8241177" y="3528899"/>
            <a:ext cx="0" cy="1368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286F506-419A-411D-B987-92B79DFC6BC1}"/>
              </a:ext>
            </a:extLst>
          </p:cNvPr>
          <p:cNvCxnSpPr>
            <a:cxnSpLocks/>
          </p:cNvCxnSpPr>
          <p:nvPr/>
        </p:nvCxnSpPr>
        <p:spPr>
          <a:xfrm flipH="1">
            <a:off x="7780664" y="3523250"/>
            <a:ext cx="468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511E6D1-6C09-4D30-B4AD-FB2EC700474B}"/>
              </a:ext>
            </a:extLst>
          </p:cNvPr>
          <p:cNvCxnSpPr>
            <a:cxnSpLocks/>
          </p:cNvCxnSpPr>
          <p:nvPr/>
        </p:nvCxnSpPr>
        <p:spPr>
          <a:xfrm flipH="1">
            <a:off x="7765919" y="4126431"/>
            <a:ext cx="468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D9671E-71BF-4F1B-8F21-81E3B6697B67}"/>
                  </a:ext>
                </a:extLst>
              </p:cNvPr>
              <p:cNvSpPr txBox="1"/>
              <p:nvPr/>
            </p:nvSpPr>
            <p:spPr>
              <a:xfrm>
                <a:off x="7298775" y="3320453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D9671E-71BF-4F1B-8F21-81E3B669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775" y="3320453"/>
                <a:ext cx="492571" cy="400110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D708669-25C0-4213-B7D7-55EDB7643AC8}"/>
                  </a:ext>
                </a:extLst>
              </p:cNvPr>
              <p:cNvSpPr txBox="1"/>
              <p:nvPr/>
            </p:nvSpPr>
            <p:spPr>
              <a:xfrm>
                <a:off x="7301080" y="3916265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D708669-25C0-4213-B7D7-55EDB7643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080" y="3916265"/>
                <a:ext cx="492571" cy="400110"/>
              </a:xfrm>
              <a:prstGeom prst="rect">
                <a:avLst/>
              </a:prstGeom>
              <a:blipFill>
                <a:blip r:embed="rId10"/>
                <a:stretch>
                  <a:fillRect t="-6061" r="-16250" b="-75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A835398-2F75-4D4B-87EC-C1D0B5D1FCB2}"/>
                  </a:ext>
                </a:extLst>
              </p:cNvPr>
              <p:cNvSpPr txBox="1"/>
              <p:nvPr/>
            </p:nvSpPr>
            <p:spPr>
              <a:xfrm>
                <a:off x="8011477" y="4870369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A835398-2F75-4D4B-87EC-C1D0B5D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477" y="4870369"/>
                <a:ext cx="48981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5524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: </a:t>
            </a:r>
            <a:r>
              <a:rPr lang="en-US" altLang="zh-CN" sz="3200" b="1" dirty="0" err="1">
                <a:solidFill>
                  <a:srgbClr val="0A05DF"/>
                </a:solidFill>
                <a:ea typeface="微软雅黑" panose="020B0503020204020204" pitchFamily="34" charset="-122"/>
              </a:rPr>
              <a:t>L</a:t>
            </a:r>
            <a:r>
              <a:rPr lang="en-US" altLang="zh-CN" sz="3200" b="1" i="1" dirty="0" err="1">
                <a:solidFill>
                  <a:srgbClr val="0A05DF"/>
                </a:solidFill>
                <a:ea typeface="微软雅黑" panose="020B0503020204020204" pitchFamily="34" charset="-122"/>
              </a:rPr>
              <a:t>p</a:t>
            </a:r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范数正则化项</a:t>
            </a:r>
            <a:endParaRPr lang="en-US" sz="3200" b="1" dirty="0">
              <a:solidFill>
                <a:srgbClr val="0A05D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4131EC1-291E-4F91-A1F2-37033857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7" r="12404" b="21424"/>
          <a:stretch/>
        </p:blipFill>
        <p:spPr>
          <a:xfrm>
            <a:off x="43385" y="2710337"/>
            <a:ext cx="6561528" cy="359249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5703348-A9B3-4D68-9DC3-6FB0F4336BB9}"/>
              </a:ext>
            </a:extLst>
          </p:cNvPr>
          <p:cNvGrpSpPr/>
          <p:nvPr/>
        </p:nvGrpSpPr>
        <p:grpSpPr>
          <a:xfrm>
            <a:off x="6780385" y="1658671"/>
            <a:ext cx="5234235" cy="4533029"/>
            <a:chOff x="6352450" y="1102852"/>
            <a:chExt cx="5234235" cy="4533029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F01E849-67DD-4877-A621-5669CEB95E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1176" y="1208905"/>
              <a:ext cx="5225509" cy="4426976"/>
              <a:chOff x="7722388" y="1652309"/>
              <a:chExt cx="4210217" cy="3566836"/>
            </a:xfrm>
          </p:grpSpPr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F00472E5-1E09-4672-ACBB-658CCA3E43E9}"/>
                  </a:ext>
                </a:extLst>
              </p:cNvPr>
              <p:cNvCxnSpPr/>
              <p:nvPr/>
            </p:nvCxnSpPr>
            <p:spPr>
              <a:xfrm>
                <a:off x="7722388" y="3771900"/>
                <a:ext cx="421021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F72CF65-FE38-449C-86A1-A6C5EFF041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78322" y="1652309"/>
                <a:ext cx="4766" cy="356683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EA4268E7-FFC8-4E66-9EDC-04F904E79217}"/>
                  </a:ext>
                </a:extLst>
              </p:cNvPr>
              <p:cNvGrpSpPr/>
              <p:nvPr/>
            </p:nvGrpSpPr>
            <p:grpSpPr>
              <a:xfrm>
                <a:off x="8958207" y="2849879"/>
                <a:ext cx="1843523" cy="1840230"/>
                <a:chOff x="1514475" y="2506979"/>
                <a:chExt cx="1843523" cy="1840230"/>
              </a:xfrm>
            </p:grpSpPr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2DF65180-E116-4F14-9056-8CD907250975}"/>
                    </a:ext>
                  </a:extLst>
                </p:cNvPr>
                <p:cNvSpPr/>
                <p:nvPr/>
              </p:nvSpPr>
              <p:spPr>
                <a:xfrm>
                  <a:off x="1514475" y="2514600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5EC01512-6FAD-417B-921A-2D26E35316C2}"/>
                    </a:ext>
                  </a:extLst>
                </p:cNvPr>
                <p:cNvSpPr/>
                <p:nvPr/>
              </p:nvSpPr>
              <p:spPr>
                <a:xfrm rot="5400000">
                  <a:off x="2435542" y="2509837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341A256B-3A06-4F25-BFD9-D1429A43186F}"/>
                    </a:ext>
                  </a:extLst>
                </p:cNvPr>
                <p:cNvSpPr/>
                <p:nvPr/>
              </p:nvSpPr>
              <p:spPr>
                <a:xfrm rot="16200000">
                  <a:off x="1517333" y="3429952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FDC582F0-5C0B-4DCE-B3E9-BFBD4A28B4C1}"/>
                    </a:ext>
                  </a:extLst>
                </p:cNvPr>
                <p:cNvSpPr/>
                <p:nvPr/>
              </p:nvSpPr>
              <p:spPr>
                <a:xfrm rot="10800000">
                  <a:off x="2437883" y="3430563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382976F6-FA57-4103-A56A-4E9516D98C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32555" y="2422822"/>
                <a:ext cx="2691534" cy="2686724"/>
                <a:chOff x="1514475" y="2506979"/>
                <a:chExt cx="1843523" cy="1840230"/>
              </a:xfrm>
            </p:grpSpPr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6A52E821-9A39-49D0-8E0F-E264A74F4172}"/>
                    </a:ext>
                  </a:extLst>
                </p:cNvPr>
                <p:cNvSpPr/>
                <p:nvPr/>
              </p:nvSpPr>
              <p:spPr>
                <a:xfrm>
                  <a:off x="1514475" y="2514600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C2C49C69-6329-48F8-854C-87ABAB6B2D4F}"/>
                    </a:ext>
                  </a:extLst>
                </p:cNvPr>
                <p:cNvSpPr/>
                <p:nvPr/>
              </p:nvSpPr>
              <p:spPr>
                <a:xfrm rot="5400000">
                  <a:off x="2435542" y="2509837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4A89C005-AB94-4A7E-8CDE-2149DE3EE2EE}"/>
                    </a:ext>
                  </a:extLst>
                </p:cNvPr>
                <p:cNvSpPr/>
                <p:nvPr/>
              </p:nvSpPr>
              <p:spPr>
                <a:xfrm rot="16200000">
                  <a:off x="1517333" y="3429952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A1EC7FDF-FC67-4E47-83E3-6853628F5167}"/>
                    </a:ext>
                  </a:extLst>
                </p:cNvPr>
                <p:cNvSpPr/>
                <p:nvPr/>
              </p:nvSpPr>
              <p:spPr>
                <a:xfrm rot="10800000">
                  <a:off x="2437883" y="3430563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8BBF420-EBE1-47D8-B725-2199B2C68B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22882" y="3307691"/>
                <a:ext cx="921762" cy="920115"/>
                <a:chOff x="1514475" y="2506979"/>
                <a:chExt cx="1843523" cy="1840230"/>
              </a:xfrm>
            </p:grpSpPr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C82B5CB5-B6F7-48EF-BC5D-52BE36CAEEA4}"/>
                    </a:ext>
                  </a:extLst>
                </p:cNvPr>
                <p:cNvSpPr/>
                <p:nvPr/>
              </p:nvSpPr>
              <p:spPr>
                <a:xfrm>
                  <a:off x="1514475" y="2514600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10791CE1-060C-40AE-BFCA-64E0AABD0042}"/>
                    </a:ext>
                  </a:extLst>
                </p:cNvPr>
                <p:cNvSpPr/>
                <p:nvPr/>
              </p:nvSpPr>
              <p:spPr>
                <a:xfrm rot="5400000">
                  <a:off x="2435542" y="2509837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6A2BF61F-429D-49FF-ADBD-32A84F128ED7}"/>
                    </a:ext>
                  </a:extLst>
                </p:cNvPr>
                <p:cNvSpPr/>
                <p:nvPr/>
              </p:nvSpPr>
              <p:spPr>
                <a:xfrm rot="16200000">
                  <a:off x="1517333" y="3429952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63E74175-3800-4648-A5BE-69EA81520B9D}"/>
                    </a:ext>
                  </a:extLst>
                </p:cNvPr>
                <p:cNvSpPr/>
                <p:nvPr/>
              </p:nvSpPr>
              <p:spPr>
                <a:xfrm rot="10800000">
                  <a:off x="2437883" y="3430563"/>
                  <a:ext cx="920115" cy="914400"/>
                </a:xfrm>
                <a:custGeom>
                  <a:avLst/>
                  <a:gdLst>
                    <a:gd name="connsiteX0" fmla="*/ 920115 w 920115"/>
                    <a:gd name="connsiteY0" fmla="*/ 0 h 914400"/>
                    <a:gd name="connsiteX1" fmla="*/ 874395 w 920115"/>
                    <a:gd name="connsiteY1" fmla="*/ 245745 h 914400"/>
                    <a:gd name="connsiteX2" fmla="*/ 744855 w 920115"/>
                    <a:gd name="connsiteY2" fmla="*/ 554355 h 914400"/>
                    <a:gd name="connsiteX3" fmla="*/ 417195 w 920115"/>
                    <a:gd name="connsiteY3" fmla="*/ 805815 h 914400"/>
                    <a:gd name="connsiteX4" fmla="*/ 0 w 920115"/>
                    <a:gd name="connsiteY4" fmla="*/ 914400 h 914400"/>
                    <a:gd name="connsiteX5" fmla="*/ 0 w 920115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0115" h="914400">
                      <a:moveTo>
                        <a:pt x="920115" y="0"/>
                      </a:moveTo>
                      <a:cubicBezTo>
                        <a:pt x="911860" y="76676"/>
                        <a:pt x="903605" y="153353"/>
                        <a:pt x="874395" y="245745"/>
                      </a:cubicBezTo>
                      <a:cubicBezTo>
                        <a:pt x="845185" y="338137"/>
                        <a:pt x="821055" y="461010"/>
                        <a:pt x="744855" y="554355"/>
                      </a:cubicBezTo>
                      <a:cubicBezTo>
                        <a:pt x="668655" y="647700"/>
                        <a:pt x="541337" y="745808"/>
                        <a:pt x="417195" y="805815"/>
                      </a:cubicBezTo>
                      <a:cubicBezTo>
                        <a:pt x="293052" y="865823"/>
                        <a:pt x="0" y="914400"/>
                        <a:pt x="0" y="914400"/>
                      </a:cubicBezTo>
                      <a:lnTo>
                        <a:pt x="0" y="91440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A3C2211D-65A7-4B4C-8A03-41815CDD3F20}"/>
                    </a:ext>
                  </a:extLst>
                </p:cNvPr>
                <p:cNvSpPr txBox="1"/>
                <p:nvPr/>
              </p:nvSpPr>
              <p:spPr>
                <a:xfrm>
                  <a:off x="11081281" y="3548981"/>
                  <a:ext cx="3216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A3C2211D-65A7-4B4C-8A03-41815CDD3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1281" y="3548981"/>
                  <a:ext cx="32162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1321" r="-5660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B0D7F4E1-986B-4E02-88F8-C059C3B65E2F}"/>
                    </a:ext>
                  </a:extLst>
                </p:cNvPr>
                <p:cNvSpPr txBox="1"/>
                <p:nvPr/>
              </p:nvSpPr>
              <p:spPr>
                <a:xfrm>
                  <a:off x="8646981" y="1102852"/>
                  <a:ext cx="3269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B0D7F4E1-986B-4E02-88F8-C059C3B65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981" y="1102852"/>
                  <a:ext cx="3269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321" r="-7547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2FA70D3E-64AE-4045-BF1A-AD7015131502}"/>
                    </a:ext>
                  </a:extLst>
                </p:cNvPr>
                <p:cNvSpPr txBox="1"/>
                <p:nvPr/>
              </p:nvSpPr>
              <p:spPr>
                <a:xfrm rot="19211575">
                  <a:off x="6352450" y="3643894"/>
                  <a:ext cx="22307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5−(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+0.2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dirty="0">
                      <a:ea typeface="微软雅黑" panose="020B0503020204020204" pitchFamily="34" charset="-122"/>
                    </a:rPr>
                    <a:t>)=0</a:t>
                  </a:r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2FA70D3E-64AE-4045-BF1A-AD7015131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211575">
                  <a:off x="6352450" y="3643894"/>
                  <a:ext cx="22307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15" t="-8519" r="-9646" b="-40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4274F32F-EDC9-4629-9D1D-5634210504E3}"/>
                    </a:ext>
                  </a:extLst>
                </p:cNvPr>
                <p:cNvSpPr txBox="1"/>
                <p:nvPr/>
              </p:nvSpPr>
              <p:spPr>
                <a:xfrm rot="19286974">
                  <a:off x="8993836" y="2418675"/>
                  <a:ext cx="252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+0.2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4274F32F-EDC9-4629-9D1D-563421050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286974">
                  <a:off x="8993836" y="2418675"/>
                  <a:ext cx="252331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33" t="-339" r="-1700" b="-20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493731C-5DD7-4786-8C2B-1C9487931479}"/>
                    </a:ext>
                  </a:extLst>
                </p:cNvPr>
                <p:cNvSpPr txBox="1"/>
                <p:nvPr/>
              </p:nvSpPr>
              <p:spPr>
                <a:xfrm rot="19170053">
                  <a:off x="6732362" y="2640382"/>
                  <a:ext cx="25056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5−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+0.2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493731C-5DD7-4786-8C2B-1C9487931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70053">
                  <a:off x="6732362" y="2640382"/>
                  <a:ext cx="250568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58" t="-662" r="-2041" b="-26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3717CA2-CEBF-4F44-8B77-937665ACD316}"/>
                </a:ext>
              </a:extLst>
            </p:cNvPr>
            <p:cNvSpPr txBox="1"/>
            <p:nvPr/>
          </p:nvSpPr>
          <p:spPr>
            <a:xfrm>
              <a:off x="9754698" y="330272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</a:rPr>
                <a:t>30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A050A64-CC13-4311-A16D-7D05A287E06F}"/>
                </a:ext>
              </a:extLst>
            </p:cNvPr>
            <p:cNvSpPr txBox="1"/>
            <p:nvPr/>
          </p:nvSpPr>
          <p:spPr>
            <a:xfrm>
              <a:off x="9335994" y="34258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</a:rPr>
                <a:t>20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417BEB5-45F1-44A5-ACB6-F9341B8B15E6}"/>
                </a:ext>
              </a:extLst>
            </p:cNvPr>
            <p:cNvSpPr txBox="1"/>
            <p:nvPr/>
          </p:nvSpPr>
          <p:spPr>
            <a:xfrm>
              <a:off x="8962838" y="37299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</a:rPr>
                <a:t>10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7530660-6623-4AC5-9445-1D7615557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657" y="1718129"/>
              <a:ext cx="4239624" cy="33092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9D53B75-B042-4E5F-A122-80A323932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4903" y="1865159"/>
              <a:ext cx="3328499" cy="26605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E5D82DC-F904-4312-B695-63CABDD2A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1512" y="1590697"/>
              <a:ext cx="3328499" cy="26605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7BC2D40-F869-44E2-B372-F3E467503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7452" y="2708883"/>
              <a:ext cx="114431" cy="114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4A78D59-92F4-4C44-ABA2-649BF5080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6232" y="2121858"/>
              <a:ext cx="114431" cy="114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AB6BC4E-7FBF-401C-8022-CBE503DEA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4268" y="3245523"/>
              <a:ext cx="114431" cy="114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83D1780-684F-4109-A26F-C97D137C287B}"/>
                  </a:ext>
                </a:extLst>
              </p:cNvPr>
              <p:cNvSpPr/>
              <p:nvPr/>
            </p:nvSpPr>
            <p:spPr>
              <a:xfrm>
                <a:off x="513710" y="1169248"/>
                <a:ext cx="3571812" cy="600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83D1780-684F-4109-A26F-C97D137C2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10" y="1169248"/>
                <a:ext cx="3571812" cy="6003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头: 右 48">
            <a:extLst>
              <a:ext uri="{FF2B5EF4-FFF2-40B4-BE49-F238E27FC236}">
                <a16:creationId xmlns:a16="http://schemas.microsoft.com/office/drawing/2014/main" id="{B9D58F99-D8F2-44DD-87A5-886A9506107A}"/>
              </a:ext>
            </a:extLst>
          </p:cNvPr>
          <p:cNvSpPr/>
          <p:nvPr/>
        </p:nvSpPr>
        <p:spPr>
          <a:xfrm>
            <a:off x="4187689" y="1300552"/>
            <a:ext cx="680350" cy="213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657989C-0CBF-4569-B150-DEF5934E6143}"/>
              </a:ext>
            </a:extLst>
          </p:cNvPr>
          <p:cNvSpPr txBox="1"/>
          <p:nvPr/>
        </p:nvSpPr>
        <p:spPr>
          <a:xfrm>
            <a:off x="4975346" y="1147846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解为稀疏向量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811B2F6-9618-4570-A886-23B81324177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926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4285671-B3F9-430D-B2C2-49DF43D1DA86}"/>
                  </a:ext>
                </a:extLst>
              </p:cNvPr>
              <p:cNvSpPr txBox="1"/>
              <p:nvPr/>
            </p:nvSpPr>
            <p:spPr>
              <a:xfrm>
                <a:off x="401648" y="1238423"/>
                <a:ext cx="11171516" cy="3875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带有</a:t>
                </a:r>
                <a:r>
                  <a:rPr lang="en-US" altLang="zh-CN" sz="24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L</a:t>
                </a:r>
                <a:r>
                  <a:rPr lang="en-US" altLang="zh-CN" sz="2400" i="1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p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正则化项的线性回归优化问题为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目标函数为非凸函数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解为稀疏向量，大部分元素为零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无封闭解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解决优化问题的方法为迭代类算法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  <a:endPara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4285671-B3F9-430D-B2C2-49DF43D1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48" y="1238423"/>
                <a:ext cx="11171516" cy="3875548"/>
              </a:xfrm>
              <a:prstGeom prst="rect">
                <a:avLst/>
              </a:prstGeom>
              <a:blipFill>
                <a:blip r:embed="rId2"/>
                <a:stretch>
                  <a:fillRect l="-873" t="-1258" b="-2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形 15" descr="实心填充的悲伤表情">
            <a:extLst>
              <a:ext uri="{FF2B5EF4-FFF2-40B4-BE49-F238E27FC236}">
                <a16:creationId xmlns:a16="http://schemas.microsoft.com/office/drawing/2014/main" id="{651629DF-1214-4A4B-93D1-F3A3B58F9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5500" y="4136824"/>
            <a:ext cx="457200" cy="457200"/>
          </a:xfrm>
          <a:prstGeom prst="rect">
            <a:avLst/>
          </a:prstGeom>
        </p:spPr>
      </p:pic>
      <p:pic>
        <p:nvPicPr>
          <p:cNvPr id="51" name="图形 50" descr="实心填充的笑脸">
            <a:extLst>
              <a:ext uri="{FF2B5EF4-FFF2-40B4-BE49-F238E27FC236}">
                <a16:creationId xmlns:a16="http://schemas.microsoft.com/office/drawing/2014/main" id="{A6055BA0-C659-4D0A-A4A4-3CFC2CA28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5500" y="3725961"/>
            <a:ext cx="457200" cy="457200"/>
          </a:xfrm>
          <a:prstGeom prst="rect">
            <a:avLst/>
          </a:prstGeom>
        </p:spPr>
      </p:pic>
      <p:pic>
        <p:nvPicPr>
          <p:cNvPr id="13" name="图形 12" descr="实心填充的悲伤表情">
            <a:extLst>
              <a:ext uri="{FF2B5EF4-FFF2-40B4-BE49-F238E27FC236}">
                <a16:creationId xmlns:a16="http://schemas.microsoft.com/office/drawing/2014/main" id="{32E65A45-D68A-46AE-951A-2C1245F03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3830" y="3302754"/>
            <a:ext cx="457200" cy="4572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B1D0CA-3117-4200-B591-C5D723D307B6}"/>
              </a:ext>
            </a:extLst>
          </p:cNvPr>
          <p:cNvSpPr txBox="1"/>
          <p:nvPr/>
        </p:nvSpPr>
        <p:spPr>
          <a:xfrm>
            <a:off x="401648" y="10376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正则化</a:t>
            </a:r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: </a:t>
            </a:r>
            <a:r>
              <a:rPr lang="en-US" altLang="zh-CN" sz="3200" b="1" dirty="0" err="1">
                <a:solidFill>
                  <a:srgbClr val="0A05DF"/>
                </a:solidFill>
                <a:ea typeface="微软雅黑" panose="020B0503020204020204" pitchFamily="34" charset="-122"/>
              </a:rPr>
              <a:t>L</a:t>
            </a:r>
            <a:r>
              <a:rPr lang="en-US" altLang="zh-CN" sz="3200" b="1" i="1" dirty="0" err="1">
                <a:solidFill>
                  <a:srgbClr val="0A05DF"/>
                </a:solidFill>
                <a:ea typeface="微软雅黑" panose="020B0503020204020204" pitchFamily="34" charset="-122"/>
              </a:rPr>
              <a:t>p</a:t>
            </a:r>
            <a:r>
              <a:rPr lang="en-US" altLang="zh-CN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范数正则化项</a:t>
            </a:r>
            <a:endParaRPr lang="en-US" sz="3200" b="1" dirty="0">
              <a:solidFill>
                <a:srgbClr val="0A05DF"/>
              </a:solidFill>
            </a:endParaRPr>
          </a:p>
        </p:txBody>
      </p:sp>
      <p:pic>
        <p:nvPicPr>
          <p:cNvPr id="14" name="图形 13" descr="实心填充的悲伤表情">
            <a:extLst>
              <a:ext uri="{FF2B5EF4-FFF2-40B4-BE49-F238E27FC236}">
                <a16:creationId xmlns:a16="http://schemas.microsoft.com/office/drawing/2014/main" id="{F5196FDD-4A4A-40B2-B994-245C7AE0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5500" y="4577023"/>
            <a:ext cx="457200" cy="45720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657B648-ABEF-4220-A85F-C4B7785352C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8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6509" y="10173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简单线性回归</a:t>
            </a:r>
            <a:endParaRPr lang="en-US" altLang="zh-CN" sz="3200" b="1" dirty="0">
              <a:solidFill>
                <a:srgbClr val="0A05DF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34D5002-ED74-4F7B-B952-465509529542}"/>
              </a:ext>
            </a:extLst>
          </p:cNvPr>
          <p:cNvGrpSpPr>
            <a:grpSpLocks noChangeAspect="1"/>
          </p:cNvGrpSpPr>
          <p:nvPr/>
        </p:nvGrpSpPr>
        <p:grpSpPr>
          <a:xfrm>
            <a:off x="5203182" y="1096924"/>
            <a:ext cx="6903728" cy="6275982"/>
            <a:chOff x="1702945" y="2320163"/>
            <a:chExt cx="4832610" cy="439318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3DA46D6-A575-40FA-8F9C-4659CCC745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02945" y="2320163"/>
              <a:ext cx="4832610" cy="4393188"/>
              <a:chOff x="7746047" y="2471725"/>
              <a:chExt cx="3451864" cy="3137992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23F595D-DB30-45D5-A58E-0CEDB77F15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667" y="2484888"/>
                <a:ext cx="3100053" cy="2152876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911BA21F-6281-4020-8265-BADEA44D93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95052" y="2484888"/>
                <a:ext cx="0" cy="268688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D4BBDD1D-3436-4E8C-B538-D8D9665B1B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784257" y="5165377"/>
                <a:ext cx="3343128" cy="0"/>
              </a:xfrm>
              <a:prstGeom prst="straightConnector1">
                <a:avLst/>
              </a:prstGeom>
              <a:solidFill>
                <a:srgbClr val="C6D7FF"/>
              </a:solidFill>
              <a:ln w="254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流程图: 接点 29">
                <a:extLst>
                  <a:ext uri="{FF2B5EF4-FFF2-40B4-BE49-F238E27FC236}">
                    <a16:creationId xmlns:a16="http://schemas.microsoft.com/office/drawing/2014/main" id="{FAAF7EB1-E5FC-43CA-8C80-935BABF508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86662" y="3317493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流程图: 接点 30">
                <a:extLst>
                  <a:ext uri="{FF2B5EF4-FFF2-40B4-BE49-F238E27FC236}">
                    <a16:creationId xmlns:a16="http://schemas.microsoft.com/office/drawing/2014/main" id="{2F01D8F4-6CC7-41FC-B908-41987A919E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73160" y="2523238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流程图: 接点 32">
                <a:extLst>
                  <a:ext uri="{FF2B5EF4-FFF2-40B4-BE49-F238E27FC236}">
                    <a16:creationId xmlns:a16="http://schemas.microsoft.com/office/drawing/2014/main" id="{9C9E856C-6CB1-4B84-88DF-EEC12A87E7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3041" y="3830607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流程图: 接点 33">
                <a:extLst>
                  <a:ext uri="{FF2B5EF4-FFF2-40B4-BE49-F238E27FC236}">
                    <a16:creationId xmlns:a16="http://schemas.microsoft.com/office/drawing/2014/main" id="{BE176C89-DE4C-4646-84A6-7DC8B3E3DF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42488" y="4201893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流程图: 接点 34">
                <a:extLst>
                  <a:ext uri="{FF2B5EF4-FFF2-40B4-BE49-F238E27FC236}">
                    <a16:creationId xmlns:a16="http://schemas.microsoft.com/office/drawing/2014/main" id="{87706999-8450-43D9-B072-0F152DE93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31657" y="2950240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888486CB-28C9-4FFD-920C-57B9D0AAC3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48872" y="4642682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流程图: 接点 38">
                <a:extLst>
                  <a:ext uri="{FF2B5EF4-FFF2-40B4-BE49-F238E27FC236}">
                    <a16:creationId xmlns:a16="http://schemas.microsoft.com/office/drawing/2014/main" id="{D73D275A-8632-4CB6-BE78-6F500871EF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56024" y="3291840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流程图: 接点 39">
                <a:extLst>
                  <a:ext uri="{FF2B5EF4-FFF2-40B4-BE49-F238E27FC236}">
                    <a16:creationId xmlns:a16="http://schemas.microsoft.com/office/drawing/2014/main" id="{3E176D97-9BF6-4D97-8CD4-3A295B593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58237" y="3928354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流程图: 接点 40">
                <a:extLst>
                  <a:ext uri="{FF2B5EF4-FFF2-40B4-BE49-F238E27FC236}">
                    <a16:creationId xmlns:a16="http://schemas.microsoft.com/office/drawing/2014/main" id="{9F32963B-9202-44F7-AA76-F95CDB1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635" y="2660398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流程图: 接点 41">
                <a:extLst>
                  <a:ext uri="{FF2B5EF4-FFF2-40B4-BE49-F238E27FC236}">
                    <a16:creationId xmlns:a16="http://schemas.microsoft.com/office/drawing/2014/main" id="{009F55C3-B099-40B3-A665-AC2488967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1266" y="2496307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流程图: 接点 42">
                <a:extLst>
                  <a:ext uri="{FF2B5EF4-FFF2-40B4-BE49-F238E27FC236}">
                    <a16:creationId xmlns:a16="http://schemas.microsoft.com/office/drawing/2014/main" id="{84C8D8DB-0BF4-449F-B44D-2702529728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35552" y="3418612"/>
                <a:ext cx="100563" cy="100563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7609AFF5-5F60-475C-B2CA-FD8EE4DD6140}"/>
                      </a:ext>
                    </a:extLst>
                  </p:cNvPr>
                  <p:cNvSpPr/>
                  <p:nvPr/>
                </p:nvSpPr>
                <p:spPr>
                  <a:xfrm>
                    <a:off x="10771512" y="5148052"/>
                    <a:ext cx="4263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7609AFF5-5F60-475C-B2CA-FD8EE4DD61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1512" y="5148052"/>
                    <a:ext cx="42639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E5719BC8-02C2-4DDC-874D-64D19CFA62C7}"/>
                      </a:ext>
                    </a:extLst>
                  </p:cNvPr>
                  <p:cNvSpPr/>
                  <p:nvPr/>
                </p:nvSpPr>
                <p:spPr>
                  <a:xfrm>
                    <a:off x="7746047" y="2471725"/>
                    <a:ext cx="43037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E5719BC8-02C2-4DDC-874D-64D19CFA62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6047" y="2471725"/>
                    <a:ext cx="430374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181B0F9F-770F-4DC1-BB5B-973FB9ECF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1955" y="3928439"/>
                <a:ext cx="0" cy="41148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81BAEFA-E1CF-445F-93D9-D320AC169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4875" y="3536338"/>
                <a:ext cx="0" cy="45720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D86B137-9F3E-44F4-B4BB-FC89C854D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7786" y="3871696"/>
                <a:ext cx="0" cy="77724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9D350CA-856C-495A-A7A2-A2558DB16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1111" y="3791279"/>
                <a:ext cx="0" cy="39319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2BC8A849-270E-4D65-B147-F627DBDD5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7151" y="3576488"/>
                <a:ext cx="0" cy="34747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71B019E0-7395-44C3-AB4D-00F4056FA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2399" y="3429000"/>
                <a:ext cx="0" cy="7315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1379B503-BBBF-4502-8EC2-8E72BFC7BF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8767" y="3077792"/>
                <a:ext cx="0" cy="30175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319581D8-8F46-4994-90BF-4A2C17908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2645" y="2797556"/>
                <a:ext cx="0" cy="34747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293901EE-F15A-47EF-A0F6-12D544429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5576" y="3075761"/>
                <a:ext cx="0" cy="237744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8765AC93-0DEC-4B1D-B95C-375545FF8A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9853" y="2623820"/>
                <a:ext cx="0" cy="18288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FAD2E2E-0C17-4817-B67E-74C0DE98B287}"/>
                </a:ext>
              </a:extLst>
            </p:cNvPr>
            <p:cNvGrpSpPr/>
            <p:nvPr/>
          </p:nvGrpSpPr>
          <p:grpSpPr>
            <a:xfrm>
              <a:off x="2004205" y="2488290"/>
              <a:ext cx="4232870" cy="2542084"/>
              <a:chOff x="2004205" y="2488290"/>
              <a:chExt cx="4232870" cy="2542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658A8A07-3BCD-4A4F-95F3-E3ADF5C4A57C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205" y="4434810"/>
                    <a:ext cx="33849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658A8A07-3BCD-4A4F-95F3-E3ADF5C4A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4205" y="4434810"/>
                    <a:ext cx="33849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A44DD813-2942-4D31-B220-191C4C97DFCF}"/>
                      </a:ext>
                    </a:extLst>
                  </p:cNvPr>
                  <p:cNvSpPr txBox="1"/>
                  <p:nvPr/>
                </p:nvSpPr>
                <p:spPr>
                  <a:xfrm>
                    <a:off x="2707500" y="3969466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A44DD813-2942-4D31-B220-191C4C97DF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7500" y="3969466"/>
                    <a:ext cx="34560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2D8ADDC-5B8E-424E-852D-EDE9C4E500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18518" y="4661042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2D8ADDC-5B8E-424E-852D-EDE9C4E500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8518" y="4661042"/>
                    <a:ext cx="34560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BC1DCF04-4AD8-440A-8CB4-0161E27E4EEC}"/>
                      </a:ext>
                    </a:extLst>
                  </p:cNvPr>
                  <p:cNvSpPr txBox="1"/>
                  <p:nvPr/>
                </p:nvSpPr>
                <p:spPr>
                  <a:xfrm>
                    <a:off x="3428763" y="4252968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BC1DCF04-4AD8-440A-8CB4-0161E27E4E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8763" y="4252968"/>
                    <a:ext cx="34560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1B5789A4-7CE0-401A-9EC6-326E0C0349B7}"/>
                      </a:ext>
                    </a:extLst>
                  </p:cNvPr>
                  <p:cNvSpPr txBox="1"/>
                  <p:nvPr/>
                </p:nvSpPr>
                <p:spPr>
                  <a:xfrm>
                    <a:off x="3888491" y="3865396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1B5789A4-7CE0-401A-9EC6-326E0C0349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491" y="3865396"/>
                    <a:ext cx="34560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ED21374D-DC56-430E-B12D-D051CD966E79}"/>
                      </a:ext>
                    </a:extLst>
                  </p:cNvPr>
                  <p:cNvSpPr txBox="1"/>
                  <p:nvPr/>
                </p:nvSpPr>
                <p:spPr>
                  <a:xfrm>
                    <a:off x="3619215" y="3514307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ED21374D-DC56-430E-B12D-D051CD966E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9215" y="3514307"/>
                    <a:ext cx="34560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4C7A69A9-6ECD-4A31-9F64-8684BB9EF5F4}"/>
                      </a:ext>
                    </a:extLst>
                  </p:cNvPr>
                  <p:cNvSpPr txBox="1"/>
                  <p:nvPr/>
                </p:nvSpPr>
                <p:spPr>
                  <a:xfrm>
                    <a:off x="3954560" y="3043600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4C7A69A9-6ECD-4A31-9F64-8684BB9EF5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54560" y="3043600"/>
                    <a:ext cx="34560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AA64EB88-4D4F-4A16-8E02-CC7475A02B2A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4366900" y="2686437"/>
                    <a:ext cx="34560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AA64EB88-4D4F-4A16-8E02-CC7475A02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900" y="2686437"/>
                    <a:ext cx="34560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47CE997E-DC0D-4631-A676-D0AEEC78449C}"/>
                      </a:ext>
                    </a:extLst>
                  </p:cNvPr>
                  <p:cNvSpPr txBox="1"/>
                  <p:nvPr/>
                </p:nvSpPr>
                <p:spPr>
                  <a:xfrm>
                    <a:off x="4516232" y="3267244"/>
                    <a:ext cx="33919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47CE997E-DC0D-4631-A676-D0AEEC7844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6232" y="3267244"/>
                    <a:ext cx="339195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07030F5D-81D0-441F-92C2-405D886F6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14374" y="2488290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07030F5D-81D0-441F-92C2-405D886F6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4374" y="2488290"/>
                    <a:ext cx="468333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13D019C1-3328-4E75-9548-0BD986163FC2}"/>
                      </a:ext>
                    </a:extLst>
                  </p:cNvPr>
                  <p:cNvSpPr txBox="1"/>
                  <p:nvPr/>
                </p:nvSpPr>
                <p:spPr>
                  <a:xfrm>
                    <a:off x="5768742" y="2514216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13D019C1-3328-4E75-9548-0BD986163F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742" y="2514216"/>
                    <a:ext cx="468333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E283527-A755-4690-9541-4BECB619946A}"/>
                  </a:ext>
                </a:extLst>
              </p:cNvPr>
              <p:cNvSpPr txBox="1"/>
              <p:nvPr/>
            </p:nvSpPr>
            <p:spPr>
              <a:xfrm>
                <a:off x="103388" y="720963"/>
                <a:ext cx="5034592" cy="5559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训练数据为</a:t>
                </a: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预测模型为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每个样本不严格落在预测模型直线上，预测误差为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m:rPr>
                          <m:brk m:alnAt="7"/>
                        </m:rPr>
                        <a:rPr lang="zh-CN" altLang="en-US" sz="2400" b="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−(</m:t>
                      </m:r>
                      <m:r>
                        <m:rPr>
                          <m:brk m:alnAt="7"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b="1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−(</m:t>
                      </m:r>
                      <m:r>
                        <m:rPr>
                          <m:brk m:alnAt="7"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个样本的预测误差。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E283527-A755-4690-9541-4BECB619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8" y="720963"/>
                <a:ext cx="5034592" cy="5559279"/>
              </a:xfrm>
              <a:prstGeom prst="rect">
                <a:avLst/>
              </a:prstGeom>
              <a:blipFill>
                <a:blip r:embed="rId15"/>
                <a:stretch>
                  <a:fillRect l="-1937" b="-13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A1EB57E-EA9D-472F-AE6B-967D0A3CFF5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943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29678</TotalTime>
  <Words>4750</Words>
  <Application>Microsoft Office PowerPoint</Application>
  <PresentationFormat>宽屏</PresentationFormat>
  <Paragraphs>877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3" baseType="lpstr">
      <vt:lpstr>Calibri</vt:lpstr>
      <vt:lpstr>KaiTi</vt:lpstr>
      <vt:lpstr>Wingdings</vt:lpstr>
      <vt:lpstr>Arial</vt:lpstr>
      <vt:lpstr>宋体</vt:lpstr>
      <vt:lpstr>华文楷体</vt:lpstr>
      <vt:lpstr>微软雅黑</vt:lpstr>
      <vt:lpstr>Times New Roman</vt:lpstr>
      <vt:lpstr>Cambria Math</vt:lpstr>
      <vt:lpstr>Calibri Light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1326</cp:revision>
  <dcterms:created xsi:type="dcterms:W3CDTF">2020-04-18T12:12:52Z</dcterms:created>
  <dcterms:modified xsi:type="dcterms:W3CDTF">2024-03-29T08:03:46Z</dcterms:modified>
</cp:coreProperties>
</file>